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3" r:id="rId25"/>
    <p:sldId id="284" r:id="rId26"/>
    <p:sldId id="285" r:id="rId27"/>
    <p:sldId id="286" r:id="rId28"/>
    <p:sldId id="288" r:id="rId29"/>
    <p:sldId id="287" r:id="rId30"/>
    <p:sldId id="289"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iFCzKOfM3UaKtQNRQs1AmYrrC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8796" autoAdjust="0"/>
  </p:normalViewPr>
  <p:slideViewPr>
    <p:cSldViewPr snapToGrid="0">
      <p:cViewPr>
        <p:scale>
          <a:sx n="50" d="100"/>
          <a:sy n="50" d="100"/>
        </p:scale>
        <p:origin x="1260" y="12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Hello and welcome to the Henry </a:t>
            </a:r>
            <a:r>
              <a:rPr lang="en-US" sz="1100" b="0" i="0" u="none" strike="noStrike" cap="none" dirty="0" err="1" smtClean="0">
                <a:solidFill>
                  <a:srgbClr val="000000"/>
                </a:solidFill>
                <a:effectLst/>
                <a:latin typeface="Arial"/>
                <a:ea typeface="Arial"/>
                <a:cs typeface="Arial"/>
                <a:sym typeface="Arial"/>
              </a:rPr>
              <a:t>Samueli</a:t>
            </a:r>
            <a:r>
              <a:rPr lang="en-US" sz="1100" b="0" i="0" u="none" strike="noStrike" cap="none" dirty="0" smtClean="0">
                <a:solidFill>
                  <a:srgbClr val="000000"/>
                </a:solidFill>
                <a:effectLst/>
                <a:latin typeface="Arial"/>
                <a:ea typeface="Arial"/>
                <a:cs typeface="Arial"/>
                <a:sym typeface="Arial"/>
              </a:rPr>
              <a:t> School of Engineering Information presentation.  First and foremost, we’d like to offer our congratulations on your admission!  In the following presentation, we hope to answer some of the questions you may have about our program at UC Irvine.  In the next slide, please enjoy</a:t>
            </a:r>
            <a:r>
              <a:rPr lang="en-US" sz="1100" b="0" i="0" u="none" strike="noStrike" cap="none" baseline="0" dirty="0" smtClean="0">
                <a:solidFill>
                  <a:srgbClr val="000000"/>
                </a:solidFill>
                <a:effectLst/>
                <a:latin typeface="Arial"/>
                <a:ea typeface="Arial"/>
                <a:cs typeface="Arial"/>
                <a:sym typeface="Arial"/>
              </a:rPr>
              <a:t> a message from Associate Dean Mike Green.</a:t>
            </a: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3702e78f1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200" dirty="0">
                <a:solidFill>
                  <a:schemeClr val="dk1"/>
                </a:solidFill>
                <a:latin typeface="Calibri"/>
                <a:ea typeface="Calibri"/>
                <a:cs typeface="Calibri"/>
                <a:sym typeface="Calibri"/>
              </a:rPr>
              <a:t>Prof. Al-</a:t>
            </a:r>
            <a:r>
              <a:rPr lang="en-US" sz="1200" dirty="0" err="1">
                <a:solidFill>
                  <a:schemeClr val="dk1"/>
                </a:solidFill>
                <a:latin typeface="Calibri"/>
                <a:ea typeface="Calibri"/>
                <a:cs typeface="Calibri"/>
                <a:sym typeface="Calibri"/>
              </a:rPr>
              <a:t>Faruque</a:t>
            </a:r>
            <a:r>
              <a:rPr lang="en-US" sz="1200" dirty="0">
                <a:solidFill>
                  <a:schemeClr val="dk1"/>
                </a:solidFill>
                <a:latin typeface="Calibri"/>
                <a:ea typeface="Calibri"/>
                <a:cs typeface="Calibri"/>
                <a:sym typeface="Calibri"/>
              </a:rPr>
              <a:t> has discovered a hack in which the sounds emanating from a 3D printer can be captured and analyzed by a nearby mobile device, allowing theft of proprietary manufactured devices.  Based on this discovery, he is working on improving cybersecurity</a:t>
            </a:r>
            <a:r>
              <a:rPr lang="en-US" sz="1200" dirty="0" smtClean="0">
                <a:solidFill>
                  <a:schemeClr val="dk1"/>
                </a:solidFill>
                <a:latin typeface="Calibri"/>
                <a:ea typeface="Calibri"/>
                <a:cs typeface="Calibri"/>
                <a:sym typeface="Calibri"/>
              </a:rPr>
              <a:t>.</a:t>
            </a:r>
          </a:p>
          <a:p>
            <a:pPr marL="0" lvl="0" indent="0" algn="l" rtl="0">
              <a:spcBef>
                <a:spcPts val="0"/>
              </a:spcBef>
              <a:spcAft>
                <a:spcPts val="0"/>
              </a:spcAft>
              <a:buClr>
                <a:schemeClr val="dk1"/>
              </a:buClr>
              <a:buSzPts val="1400"/>
              <a:buFont typeface="Arial"/>
              <a:buNone/>
            </a:pPr>
            <a:endParaRPr lang="en-US" sz="1200" dirty="0" smtClean="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US" sz="1100" b="0" i="0" u="none" strike="noStrike" cap="none" dirty="0" smtClean="0">
                <a:solidFill>
                  <a:srgbClr val="000000"/>
                </a:solidFill>
                <a:effectLst/>
                <a:latin typeface="Arial"/>
                <a:ea typeface="Arial"/>
                <a:cs typeface="Arial"/>
                <a:sym typeface="Arial"/>
              </a:rPr>
              <a:t>Prof. Al </a:t>
            </a:r>
            <a:r>
              <a:rPr lang="en-US" sz="1100" b="0" i="0" u="none" strike="noStrike" cap="none" dirty="0" err="1" smtClean="0">
                <a:solidFill>
                  <a:srgbClr val="000000"/>
                </a:solidFill>
                <a:effectLst/>
                <a:latin typeface="Arial"/>
                <a:ea typeface="Arial"/>
                <a:cs typeface="Arial"/>
                <a:sym typeface="Arial"/>
              </a:rPr>
              <a:t>Faruque</a:t>
            </a:r>
            <a:r>
              <a:rPr lang="en-US" sz="1100" b="0" i="0" u="none" strike="noStrike" cap="none" dirty="0" smtClean="0">
                <a:solidFill>
                  <a:srgbClr val="000000"/>
                </a:solidFill>
                <a:effectLst/>
                <a:latin typeface="Arial"/>
                <a:ea typeface="Arial"/>
                <a:cs typeface="Arial"/>
                <a:sym typeface="Arial"/>
              </a:rPr>
              <a:t>, who has a joint apt with both Electrical Engineering and Computer Science and MAE, is working on improving cybersecurity</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
        <p:nvSpPr>
          <p:cNvPr id="181" name="Google Shape;181;g83702e78f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2b8a101b1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100" b="0" i="0" u="none" strike="noStrike" cap="none" dirty="0" smtClean="0">
                <a:solidFill>
                  <a:srgbClr val="000000"/>
                </a:solidFill>
                <a:effectLst/>
                <a:latin typeface="Arial"/>
                <a:ea typeface="Arial"/>
                <a:cs typeface="Arial"/>
                <a:sym typeface="Arial"/>
              </a:rPr>
              <a:t>Prof </a:t>
            </a:r>
            <a:r>
              <a:rPr lang="en-US" sz="1100" b="0" i="0" u="none" strike="noStrike" cap="none" dirty="0" err="1" smtClean="0">
                <a:solidFill>
                  <a:srgbClr val="000000"/>
                </a:solidFill>
                <a:effectLst/>
                <a:latin typeface="Arial"/>
                <a:ea typeface="Arial"/>
                <a:cs typeface="Arial"/>
                <a:sym typeface="Arial"/>
              </a:rPr>
              <a:t>Shoenung</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dept</a:t>
            </a:r>
            <a:r>
              <a:rPr lang="en-US" sz="1100" b="0" i="0" u="none" strike="noStrike" cap="none" dirty="0" smtClean="0">
                <a:solidFill>
                  <a:srgbClr val="000000"/>
                </a:solidFill>
                <a:effectLst/>
                <a:latin typeface="Arial"/>
                <a:ea typeface="Arial"/>
                <a:cs typeface="Arial"/>
                <a:sym typeface="Arial"/>
              </a:rPr>
              <a:t> chair for our newly formed Materials Science and engineering department, is researching the synthesis and characterization of advanced materials.  She also focuses on Green engineering and pollution prevention.</a:t>
            </a:r>
            <a:endParaRPr lang="en-US" sz="1200" dirty="0"/>
          </a:p>
        </p:txBody>
      </p:sp>
      <p:sp>
        <p:nvSpPr>
          <p:cNvPr id="191" name="Google Shape;191;g82b8a101b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3702e78f1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200">
                <a:solidFill>
                  <a:schemeClr val="dk1"/>
                </a:solidFill>
                <a:latin typeface="Calibri"/>
                <a:ea typeface="Calibri"/>
                <a:cs typeface="Calibri"/>
                <a:sym typeface="Calibri"/>
              </a:rPr>
              <a:t>All of these faculty members bring in undergraduate researchers to assist in their labs every quarter!  UROP program has a proposal program that provides funding to UG researchers.</a:t>
            </a:r>
            <a:endParaRPr/>
          </a:p>
        </p:txBody>
      </p:sp>
      <p:sp>
        <p:nvSpPr>
          <p:cNvPr id="201" name="Google Shape;201;g83702e78f1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386b7e73c_23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Here,</a:t>
            </a:r>
            <a:r>
              <a:rPr lang="en-US" baseline="0" dirty="0" smtClean="0"/>
              <a:t> Undergraduate Program Advisor Professor Hochbaum discusses the exciting new Materials Science and Engineering department.  </a:t>
            </a:r>
          </a:p>
          <a:p>
            <a:pPr marL="0" lvl="0" indent="0" algn="l" rtl="0">
              <a:lnSpc>
                <a:spcPct val="100000"/>
              </a:lnSpc>
              <a:spcBef>
                <a:spcPts val="0"/>
              </a:spcBef>
              <a:spcAft>
                <a:spcPts val="0"/>
              </a:spcAft>
              <a:buSzPts val="1100"/>
              <a:buNone/>
            </a:pPr>
            <a:endParaRPr lang="en-US" baseline="0" dirty="0" smtClean="0"/>
          </a:p>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Our newest department is Materials Science and Engineering.  Here you’ll see a message from Undergraduate Program Advisor PROF. HOCHBAUM describing some of the exciting things about the MSE major!</a:t>
            </a:r>
            <a:endParaRPr dirty="0"/>
          </a:p>
        </p:txBody>
      </p:sp>
      <p:sp>
        <p:nvSpPr>
          <p:cNvPr id="212" name="Google Shape;212;g8386b7e73c_2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2b8a101b1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smtClean="0">
                <a:solidFill>
                  <a:srgbClr val="000000"/>
                </a:solidFill>
                <a:effectLst/>
                <a:latin typeface="Arial"/>
                <a:ea typeface="Arial"/>
                <a:cs typeface="Arial"/>
                <a:sym typeface="Arial"/>
              </a:rPr>
              <a:t>Another highlight of our program is the many practical design opportunities available for our students.  Most of our majors will complete a capstone project in their senior year.  This may be a quarter long project or may be a full year.  </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Students can also take advantage of the many design competitions including steel bridge, </a:t>
            </a:r>
            <a:r>
              <a:rPr lang="en-US" sz="1100" b="0" i="0" u="none" strike="noStrike" cap="none" dirty="0" err="1" smtClean="0">
                <a:solidFill>
                  <a:srgbClr val="000000"/>
                </a:solidFill>
                <a:effectLst/>
                <a:latin typeface="Arial"/>
                <a:ea typeface="Arial"/>
                <a:cs typeface="Arial"/>
                <a:sym typeface="Arial"/>
              </a:rPr>
              <a:t>HyperXite</a:t>
            </a:r>
            <a:r>
              <a:rPr lang="en-US" sz="1100" b="0" i="0" u="none" strike="noStrike" cap="none" dirty="0" smtClean="0">
                <a:solidFill>
                  <a:srgbClr val="000000"/>
                </a:solidFill>
                <a:effectLst/>
                <a:latin typeface="Arial"/>
                <a:ea typeface="Arial"/>
                <a:cs typeface="Arial"/>
                <a:sym typeface="Arial"/>
              </a:rPr>
              <a:t>, Cargo plane, rocket project and race car.  These projects are multi-disciplinary and are used to compete both nationally and internationally.</a:t>
            </a:r>
          </a:p>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 </a:t>
            </a:r>
            <a:endParaRPr dirty="0"/>
          </a:p>
        </p:txBody>
      </p:sp>
      <p:sp>
        <p:nvSpPr>
          <p:cNvPr id="221" name="Google Shape;221;g82b8a101b1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3702e78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83702e78f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effectLst/>
                <a:latin typeface="Arial"/>
                <a:ea typeface="Arial"/>
                <a:cs typeface="Arial"/>
                <a:sym typeface="Arial"/>
              </a:rPr>
              <a:t>Here is an example of Biomedical Engineering senior capstone project.  This team of BME students designed a phototherapy mask to help protect a patient’s eyes.</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83702e78f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83702e78f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effectLst/>
                <a:latin typeface="Arial"/>
                <a:ea typeface="Arial"/>
                <a:cs typeface="Arial"/>
                <a:sym typeface="Arial"/>
              </a:rPr>
              <a:t>This is an example of an Electrical Engineering senior capstone project.  This team of EE students designed an automated inventory tracking system for your home pantry.</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3702e78f1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This group of Civil Engineering students designed a new lift station to pump sewage from a lower elevation to a higher elevation.</a:t>
            </a:r>
            <a:endParaRPr dirty="0"/>
          </a:p>
        </p:txBody>
      </p:sp>
      <p:sp>
        <p:nvSpPr>
          <p:cNvPr id="260" name="Google Shape;260;g83702e78f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Students can get involved with research both informally by enrolling into a course which can</a:t>
            </a:r>
            <a:r>
              <a:rPr lang="en-US" sz="1100" b="0" i="0" u="none" strike="noStrike" cap="none" baseline="0" dirty="0" smtClean="0">
                <a:solidFill>
                  <a:srgbClr val="000000"/>
                </a:solidFill>
                <a:effectLst/>
                <a:latin typeface="Arial"/>
                <a:ea typeface="Arial"/>
                <a:cs typeface="Arial"/>
                <a:sym typeface="Arial"/>
              </a:rPr>
              <a:t> provide degree credit</a:t>
            </a:r>
            <a:r>
              <a:rPr lang="en-US" sz="1100" b="0" i="0" u="none" strike="noStrike" cap="none" dirty="0" smtClean="0">
                <a:solidFill>
                  <a:srgbClr val="000000"/>
                </a:solidFill>
                <a:effectLst/>
                <a:latin typeface="Arial"/>
                <a:ea typeface="Arial"/>
                <a:cs typeface="Arial"/>
                <a:sym typeface="Arial"/>
              </a:rPr>
              <a:t> and formally through our Undergraduate</a:t>
            </a:r>
            <a:r>
              <a:rPr lang="en-US" sz="1100" b="0" i="0" u="none" strike="noStrike" cap="none" baseline="0" dirty="0" smtClean="0">
                <a:solidFill>
                  <a:srgbClr val="000000"/>
                </a:solidFill>
                <a:effectLst/>
                <a:latin typeface="Arial"/>
                <a:ea typeface="Arial"/>
                <a:cs typeface="Arial"/>
                <a:sym typeface="Arial"/>
              </a:rPr>
              <a:t> Research Opportunities Program.  </a:t>
            </a:r>
            <a:endParaRPr dirty="0"/>
          </a:p>
        </p:txBody>
      </p:sp>
      <p:sp>
        <p:nvSpPr>
          <p:cNvPr id="266" name="Google Shape;26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2b8a101b1_0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100" b="0" i="0" u="none" strike="noStrike" cap="none" dirty="0" smtClean="0">
                <a:solidFill>
                  <a:srgbClr val="000000"/>
                </a:solidFill>
                <a:effectLst/>
                <a:latin typeface="Arial"/>
                <a:ea typeface="Arial"/>
                <a:cs typeface="Arial"/>
                <a:sym typeface="Arial"/>
              </a:rPr>
              <a:t>UCI is home to several research centers and experimental facilities.  Also, we are located right next to University Research park with 60 companies and opportunities for research and internships!</a:t>
            </a:r>
            <a:endParaRPr dirty="0"/>
          </a:p>
        </p:txBody>
      </p:sp>
      <p:sp>
        <p:nvSpPr>
          <p:cNvPr id="275" name="Google Shape;275;g82b8a101b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3702e78f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A</a:t>
            </a:r>
            <a:r>
              <a:rPr lang="en-US" baseline="0" dirty="0" smtClean="0"/>
              <a:t> message from Associate Dean Mike Green who is also a professor in the Electrical Engineering and Computer Science Department.  </a:t>
            </a:r>
            <a:endParaRPr dirty="0"/>
          </a:p>
        </p:txBody>
      </p:sp>
      <p:sp>
        <p:nvSpPr>
          <p:cNvPr id="106" name="Google Shape;106;g83702e78f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82b8a101b1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smtClean="0">
                <a:solidFill>
                  <a:srgbClr val="000000"/>
                </a:solidFill>
                <a:effectLst/>
                <a:latin typeface="Arial"/>
                <a:ea typeface="Arial"/>
                <a:cs typeface="Arial"/>
                <a:sym typeface="Arial"/>
              </a:rPr>
              <a:t>Through our numerous career fairs, students are able to connect with industry to secure internships and to network during their time at UCI.  Several of our engineering student organizations attend conferences which also allow for networking with national chapters and industry.</a:t>
            </a:r>
          </a:p>
          <a:p>
            <a:pPr marL="158750" indent="0">
              <a:buNone/>
            </a:pPr>
            <a:endParaRPr lang="en-US" sz="1100" b="0" i="0" u="none" strike="noStrike" cap="none" dirty="0" smtClean="0">
              <a:solidFill>
                <a:srgbClr val="000000"/>
              </a:solidFill>
              <a:effectLst/>
              <a:latin typeface="Arial"/>
              <a:ea typeface="Arial"/>
              <a:cs typeface="Arial"/>
              <a:sym typeface="Arial"/>
            </a:endParaRPr>
          </a:p>
          <a:p>
            <a:pPr marL="158750" indent="0">
              <a:buNone/>
            </a:pPr>
            <a:r>
              <a:rPr lang="en-US" sz="1100" b="0" i="0" u="none" strike="noStrike" cap="none" dirty="0" smtClean="0">
                <a:solidFill>
                  <a:srgbClr val="000000"/>
                </a:solidFill>
                <a:effectLst/>
                <a:latin typeface="Arial"/>
                <a:ea typeface="Arial"/>
                <a:cs typeface="Arial"/>
                <a:sym typeface="Arial"/>
              </a:rPr>
              <a:t>We offer various career fairs throughout the academic year to allow for these connections to that place and encourage students to participate as early as freshman year.</a:t>
            </a:r>
            <a:endParaRPr lang="en-US" sz="1100" b="0" i="0" u="none" strike="noStrike" cap="none" dirty="0">
              <a:solidFill>
                <a:srgbClr val="000000"/>
              </a:solidFill>
              <a:effectLst/>
              <a:latin typeface="Arial"/>
              <a:ea typeface="Arial"/>
              <a:cs typeface="Arial"/>
              <a:sym typeface="Arial"/>
            </a:endParaRPr>
          </a:p>
        </p:txBody>
      </p:sp>
      <p:sp>
        <p:nvSpPr>
          <p:cNvPr id="283" name="Google Shape;283;g82b8a101b1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82b8a101b1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The office provides Academic support programs. Such as the two-week summer transition program that helps to ease the transition from high school to UCI by providing an opportunity to become familiar with UCI and all its resources.</a:t>
            </a:r>
          </a:p>
          <a:p>
            <a:r>
              <a:rPr lang="en-US" sz="1100" b="0" i="0" u="none" strike="noStrike" cap="none" dirty="0" smtClean="0">
                <a:solidFill>
                  <a:srgbClr val="000000"/>
                </a:solidFill>
                <a:effectLst/>
                <a:latin typeface="Arial"/>
                <a:ea typeface="Arial"/>
                <a:cs typeface="Arial"/>
                <a:sym typeface="Arial"/>
              </a:rPr>
              <a:t>The program will help emphasize leadership, study skills and time management.</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Throughout the academic year the office of access and inclusion also provides</a:t>
            </a:r>
          </a:p>
          <a:p>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       Academic support</a:t>
            </a:r>
          </a:p>
          <a:p>
            <a:r>
              <a:rPr lang="en-US" sz="1100" b="0" i="0" u="none" strike="noStrike" cap="none" dirty="0" smtClean="0">
                <a:solidFill>
                  <a:srgbClr val="000000"/>
                </a:solidFill>
                <a:effectLst/>
                <a:latin typeface="Arial"/>
                <a:ea typeface="Arial"/>
                <a:cs typeface="Arial"/>
                <a:sym typeface="Arial"/>
              </a:rPr>
              <a:t>·       Mentoring programs</a:t>
            </a:r>
          </a:p>
          <a:p>
            <a:r>
              <a:rPr lang="en-US" sz="1100" b="0" i="0" u="none" strike="noStrike" cap="none" dirty="0" smtClean="0">
                <a:solidFill>
                  <a:srgbClr val="000000"/>
                </a:solidFill>
                <a:effectLst/>
                <a:latin typeface="Arial"/>
                <a:ea typeface="Arial"/>
                <a:cs typeface="Arial"/>
                <a:sym typeface="Arial"/>
              </a:rPr>
              <a:t>·       Academic and career skills workshops</a:t>
            </a:r>
          </a:p>
          <a:p>
            <a:r>
              <a:rPr lang="en-US" sz="1100" b="0" i="0" u="none" strike="noStrike" cap="none" dirty="0" smtClean="0">
                <a:solidFill>
                  <a:srgbClr val="000000"/>
                </a:solidFill>
                <a:effectLst/>
                <a:latin typeface="Arial"/>
                <a:ea typeface="Arial"/>
                <a:cs typeface="Arial"/>
                <a:sym typeface="Arial"/>
              </a:rPr>
              <a:t>·       Internship and job shadowing opportunities</a:t>
            </a:r>
          </a:p>
          <a:p>
            <a:r>
              <a:rPr lang="en-US" sz="1100" b="0" i="0" u="none" strike="noStrike" cap="none" dirty="0" smtClean="0">
                <a:solidFill>
                  <a:srgbClr val="000000"/>
                </a:solidFill>
                <a:effectLst/>
                <a:latin typeface="Arial"/>
                <a:ea typeface="Arial"/>
                <a:cs typeface="Arial"/>
                <a:sym typeface="Arial"/>
              </a:rPr>
              <a:t>·       Industry and alumni networking socials -which feature- resume reviews, mock interviews and Q and A’s from industry professionals.</a:t>
            </a:r>
          </a:p>
          <a:p>
            <a:pPr marL="0" lvl="0" indent="0" algn="l" rtl="0">
              <a:lnSpc>
                <a:spcPct val="100000"/>
              </a:lnSpc>
              <a:spcBef>
                <a:spcPts val="0"/>
              </a:spcBef>
              <a:spcAft>
                <a:spcPts val="0"/>
              </a:spcAft>
              <a:buSzPts val="1100"/>
              <a:buNone/>
            </a:pPr>
            <a:endParaRPr dirty="0"/>
          </a:p>
        </p:txBody>
      </p:sp>
      <p:sp>
        <p:nvSpPr>
          <p:cNvPr id="296" name="Google Shape;296;g82b8a101b1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3702e78f1_2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endParaRPr dirty="0"/>
          </a:p>
        </p:txBody>
      </p:sp>
      <p:sp>
        <p:nvSpPr>
          <p:cNvPr id="304" name="Google Shape;304;g83702e78f1_2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2b8a101b1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smtClean="0">
                <a:solidFill>
                  <a:srgbClr val="000000"/>
                </a:solidFill>
                <a:effectLst/>
                <a:latin typeface="Arial"/>
                <a:ea typeface="Arial"/>
                <a:cs typeface="Arial"/>
                <a:sym typeface="Arial"/>
              </a:rPr>
              <a:t>We have 11 majors in Engineering.  As you can see, the largest major is Mechanical Engineering, followed by Computer Engineering.  Materials science and Engineering is our smallest major however being our newest department it is steadily growing.</a:t>
            </a:r>
          </a:p>
          <a:p>
            <a:pPr marL="0" lvl="0" indent="0" algn="l" rtl="0">
              <a:lnSpc>
                <a:spcPct val="100000"/>
              </a:lnSpc>
              <a:spcBef>
                <a:spcPts val="0"/>
              </a:spcBef>
              <a:spcAft>
                <a:spcPts val="0"/>
              </a:spcAft>
              <a:buSzPts val="1100"/>
              <a:buNone/>
            </a:pPr>
            <a:endParaRPr dirty="0"/>
          </a:p>
        </p:txBody>
      </p:sp>
      <p:sp>
        <p:nvSpPr>
          <p:cNvPr id="312" name="Google Shape;312;g82b8a101b1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82b8a101b1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CONNECT WITH US! Use these platforms to reach out to us for any questions you may have and stay up to date with our office!</a:t>
            </a:r>
            <a:endParaRPr dirty="0"/>
          </a:p>
        </p:txBody>
      </p:sp>
      <p:sp>
        <p:nvSpPr>
          <p:cNvPr id="334" name="Google Shape;334;g82b8a101b1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2b8a101b1_0_1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Thank you for your interest in UCI!  Please feel free to reach out to us should</a:t>
            </a:r>
            <a:r>
              <a:rPr lang="en-US" baseline="0" dirty="0" smtClean="0"/>
              <a:t> you have any questions! </a:t>
            </a:r>
            <a:r>
              <a:rPr lang="en-US" sz="1100" b="0" i="0" u="none" strike="noStrike" cap="none" dirty="0" smtClean="0">
                <a:solidFill>
                  <a:srgbClr val="000000"/>
                </a:solidFill>
                <a:effectLst/>
                <a:latin typeface="Arial"/>
                <a:ea typeface="Arial"/>
                <a:cs typeface="Arial"/>
                <a:sym typeface="Arial"/>
              </a:rPr>
              <a:t>We hope we will get a chance to work with you during your academic career and</a:t>
            </a:r>
            <a:r>
              <a:rPr lang="en-US" baseline="0" dirty="0" smtClean="0"/>
              <a:t> wish you the very best in your future endeavors!</a:t>
            </a:r>
            <a:endParaRPr dirty="0"/>
          </a:p>
        </p:txBody>
      </p:sp>
      <p:sp>
        <p:nvSpPr>
          <p:cNvPr id="346" name="Google Shape;346;g82b8a101b1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386b7e73c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64" name="Google Shape;364;g8386b7e73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386b7e73c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64" name="Google Shape;364;g8386b7e73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2994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386b7e73c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64" name="Google Shape;364;g8386b7e73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9342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386b7e73c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g8386b7e73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828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31eda73ca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There are a number of reasons why</a:t>
            </a:r>
            <a:r>
              <a:rPr lang="en-US" baseline="0" dirty="0" smtClean="0"/>
              <a:t> the Engineering program at UCI is a great choice!  We will highlight several of those reasons in this presentation.</a:t>
            </a:r>
          </a:p>
          <a:p>
            <a:pPr marL="0" lvl="0" indent="0" algn="l" rtl="0">
              <a:lnSpc>
                <a:spcPct val="100000"/>
              </a:lnSpc>
              <a:spcBef>
                <a:spcPts val="0"/>
              </a:spcBef>
              <a:spcAft>
                <a:spcPts val="0"/>
              </a:spcAft>
              <a:buSzPts val="1100"/>
              <a:buNone/>
            </a:pPr>
            <a:r>
              <a:rPr lang="en-US" baseline="0" dirty="0" smtClean="0"/>
              <a:t>Pictured here are some of our Engineering Ambassadors!  They are available to answer questions about life at UCI as an Engineering major!  </a:t>
            </a:r>
            <a:endParaRPr dirty="0"/>
          </a:p>
        </p:txBody>
      </p:sp>
      <p:sp>
        <p:nvSpPr>
          <p:cNvPr id="115" name="Google Shape;115;g731eda73c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8386b7e73c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g8386b7e73c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218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386b7e73c_16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100" b="1" i="0" u="none" strike="noStrike" cap="none" dirty="0" smtClean="0">
                <a:solidFill>
                  <a:srgbClr val="000000"/>
                </a:solidFill>
                <a:effectLst/>
                <a:latin typeface="Arial"/>
                <a:ea typeface="Arial"/>
                <a:cs typeface="Arial"/>
                <a:sym typeface="Arial"/>
              </a:rPr>
              <a:t>The number 1 reason we think you should choose engineering at UCI is our Introduction to Engineering course offered for our first year students!  </a:t>
            </a:r>
            <a:r>
              <a:rPr lang="en-US" sz="1100" b="0" i="0" u="none" strike="noStrike" cap="none" dirty="0" smtClean="0">
                <a:solidFill>
                  <a:srgbClr val="000000"/>
                </a:solidFill>
                <a:effectLst/>
                <a:latin typeface="Arial"/>
                <a:ea typeface="Arial"/>
                <a:cs typeface="Arial"/>
                <a:sym typeface="Arial"/>
              </a:rPr>
              <a:t>This is a 2-quarter course that allows students to gain hands-on experience from the very beginning of their curriculum.  In this course, students will conceive, design, build and test a project each quarter.  Some examples are quadcopters, fitness trackers, autonomous rover and lab-on-a-chip.  This course is multi-disciplinary and team-based. </a:t>
            </a:r>
            <a:endParaRPr dirty="0"/>
          </a:p>
        </p:txBody>
      </p:sp>
      <p:sp>
        <p:nvSpPr>
          <p:cNvPr id="122" name="Google Shape;122;g8386b7e73c_1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2b8a101b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u="none" strike="noStrike" cap="none" dirty="0" smtClean="0">
                <a:solidFill>
                  <a:srgbClr val="000000"/>
                </a:solidFill>
                <a:effectLst/>
                <a:latin typeface="Arial"/>
                <a:ea typeface="Arial"/>
                <a:cs typeface="Arial"/>
                <a:sym typeface="Arial"/>
              </a:rPr>
              <a:t>Though students will begin their program taking large lower division courses, as they move through the program, class size will become smaller allowing for a much more interactive environment.  Our program blends fundamentals with research and hands-on experience.  More importantly, our classes are taught by world-class faculty.  The following slides will highlight</a:t>
            </a:r>
            <a:r>
              <a:rPr lang="en-US" sz="1100" b="0" i="0" u="none" strike="noStrike" cap="none" baseline="0" dirty="0" smtClean="0">
                <a:solidFill>
                  <a:srgbClr val="000000"/>
                </a:solidFill>
                <a:effectLst/>
                <a:latin typeface="Arial"/>
                <a:ea typeface="Arial"/>
                <a:cs typeface="Arial"/>
                <a:sym typeface="Arial"/>
              </a:rPr>
              <a:t> some of those faculty.</a:t>
            </a:r>
            <a:endParaRPr dirty="0"/>
          </a:p>
        </p:txBody>
      </p:sp>
      <p:sp>
        <p:nvSpPr>
          <p:cNvPr id="133" name="Google Shape;133;g82b8a101b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2b8a101b1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indent="0">
              <a:buNone/>
            </a:pPr>
            <a:r>
              <a:rPr lang="en-US" sz="1100" b="0" i="0" u="none" strike="noStrike" cap="none" dirty="0" smtClean="0">
                <a:solidFill>
                  <a:srgbClr val="000000"/>
                </a:solidFill>
                <a:effectLst/>
                <a:latin typeface="Arial"/>
                <a:ea typeface="Arial"/>
                <a:cs typeface="Arial"/>
                <a:sym typeface="Arial"/>
              </a:rPr>
              <a:t>Prof. </a:t>
            </a:r>
            <a:r>
              <a:rPr lang="en-US" sz="1100" b="0" i="0" u="none" strike="noStrike" cap="none" dirty="0" err="1" smtClean="0">
                <a:solidFill>
                  <a:srgbClr val="000000"/>
                </a:solidFill>
                <a:effectLst/>
                <a:latin typeface="Arial"/>
                <a:ea typeface="Arial"/>
                <a:cs typeface="Arial"/>
                <a:sym typeface="Arial"/>
              </a:rPr>
              <a:t>Gorodetsky</a:t>
            </a:r>
            <a:r>
              <a:rPr lang="en-US" sz="1100" b="0" i="0" u="none" strike="noStrike" cap="none" dirty="0" smtClean="0">
                <a:solidFill>
                  <a:srgbClr val="000000"/>
                </a:solidFill>
                <a:effectLst/>
                <a:latin typeface="Arial"/>
                <a:ea typeface="Arial"/>
                <a:cs typeface="Arial"/>
                <a:sym typeface="Arial"/>
              </a:rPr>
              <a:t>, a prof in Chemical and </a:t>
            </a:r>
            <a:r>
              <a:rPr lang="en-US" sz="1100" b="0" i="0" u="none" strike="noStrike" cap="none" dirty="0" err="1" smtClean="0">
                <a:solidFill>
                  <a:srgbClr val="000000"/>
                </a:solidFill>
                <a:effectLst/>
                <a:latin typeface="Arial"/>
                <a:ea typeface="Arial"/>
                <a:cs typeface="Arial"/>
                <a:sym typeface="Arial"/>
              </a:rPr>
              <a:t>biomolecular</a:t>
            </a:r>
            <a:r>
              <a:rPr lang="en-US" sz="1100" b="0" i="0" u="none" strike="noStrike" cap="none" dirty="0" smtClean="0">
                <a:solidFill>
                  <a:srgbClr val="000000"/>
                </a:solidFill>
                <a:effectLst/>
                <a:latin typeface="Arial"/>
                <a:ea typeface="Arial"/>
                <a:cs typeface="Arial"/>
                <a:sym typeface="Arial"/>
              </a:rPr>
              <a:t> engineering, has unlocked the secret of how squid spontaneously change their colors.  Because of this, he was recently invited to serve as subject-matter expert by the National Academies of Sciences, Engineering and Medicine for a workshop on the potential military applications of bio-inspired materials.</a:t>
            </a:r>
          </a:p>
          <a:p>
            <a:pPr marL="0" lvl="0" indent="0" algn="l" rtl="0">
              <a:lnSpc>
                <a:spcPct val="100000"/>
              </a:lnSpc>
              <a:spcBef>
                <a:spcPts val="0"/>
              </a:spcBef>
              <a:spcAft>
                <a:spcPts val="0"/>
              </a:spcAft>
              <a:buSzPts val="1100"/>
              <a:buNone/>
            </a:pPr>
            <a:endParaRPr dirty="0"/>
          </a:p>
        </p:txBody>
      </p:sp>
      <p:sp>
        <p:nvSpPr>
          <p:cNvPr id="140" name="Google Shape;140;g82b8a101b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3702e78f1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100" b="0" i="0" u="none" strike="noStrike" cap="none" dirty="0" smtClean="0">
                <a:solidFill>
                  <a:srgbClr val="000000"/>
                </a:solidFill>
                <a:effectLst/>
                <a:latin typeface="Arial"/>
                <a:ea typeface="Arial"/>
                <a:cs typeface="Arial"/>
                <a:sym typeface="Arial"/>
              </a:rPr>
              <a:t>A professor in BME, Dr. </a:t>
            </a:r>
            <a:r>
              <a:rPr lang="en-US" sz="1100" b="0" i="0" u="none" strike="noStrike" cap="none" dirty="0" err="1" smtClean="0">
                <a:solidFill>
                  <a:srgbClr val="000000"/>
                </a:solidFill>
                <a:effectLst/>
                <a:latin typeface="Arial"/>
                <a:ea typeface="Arial"/>
                <a:cs typeface="Arial"/>
                <a:sym typeface="Arial"/>
              </a:rPr>
              <a:t>Khine’s</a:t>
            </a:r>
            <a:r>
              <a:rPr lang="en-US" sz="1100" b="0" i="0" u="none" strike="noStrike" cap="none" dirty="0" smtClean="0">
                <a:solidFill>
                  <a:srgbClr val="000000"/>
                </a:solidFill>
                <a:effectLst/>
                <a:latin typeface="Arial"/>
                <a:ea typeface="Arial"/>
                <a:cs typeface="Arial"/>
                <a:sym typeface="Arial"/>
              </a:rPr>
              <a:t> inventions allow vital signs to  be communicated instantly to mobile devices via the Internet of Things. </a:t>
            </a:r>
            <a:endParaRPr dirty="0"/>
          </a:p>
        </p:txBody>
      </p:sp>
      <p:sp>
        <p:nvSpPr>
          <p:cNvPr id="151" name="Google Shape;151;g83702e78f1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3702e78f1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200" dirty="0">
                <a:solidFill>
                  <a:schemeClr val="dk1"/>
                </a:solidFill>
                <a:latin typeface="Calibri"/>
                <a:ea typeface="Calibri"/>
                <a:cs typeface="Calibri"/>
                <a:sym typeface="Calibri"/>
              </a:rPr>
              <a:t>Our transportation and energy has traditionally </a:t>
            </a:r>
            <a:r>
              <a:rPr lang="en-US" sz="1200" dirty="0" smtClean="0">
                <a:solidFill>
                  <a:schemeClr val="dk1"/>
                </a:solidFill>
                <a:latin typeface="Calibri"/>
                <a:ea typeface="Calibri"/>
                <a:cs typeface="Calibri"/>
                <a:sym typeface="Calibri"/>
              </a:rPr>
              <a:t>relied on </a:t>
            </a:r>
            <a:r>
              <a:rPr lang="en-US" sz="1200" dirty="0">
                <a:solidFill>
                  <a:schemeClr val="dk1"/>
                </a:solidFill>
                <a:latin typeface="Calibri"/>
                <a:ea typeface="Calibri"/>
                <a:cs typeface="Calibri"/>
                <a:sym typeface="Calibri"/>
              </a:rPr>
              <a:t>combustion of fossil fuels for over a century.  The vision of replacing that technology with cleaner non-combustible alternatives, such hydrogen fuel cells, is being realized thanks to </a:t>
            </a:r>
            <a:r>
              <a:rPr lang="en-US" sz="1200" dirty="0" smtClean="0">
                <a:solidFill>
                  <a:schemeClr val="dk1"/>
                </a:solidFill>
                <a:latin typeface="Calibri"/>
                <a:ea typeface="Calibri"/>
                <a:cs typeface="Calibri"/>
                <a:sym typeface="Calibri"/>
              </a:rPr>
              <a:t>Professor </a:t>
            </a:r>
            <a:r>
              <a:rPr lang="en-US" sz="1200" dirty="0" err="1" smtClean="0">
                <a:solidFill>
                  <a:schemeClr val="dk1"/>
                </a:solidFill>
                <a:latin typeface="Calibri"/>
                <a:ea typeface="Calibri"/>
                <a:cs typeface="Calibri"/>
                <a:sym typeface="Calibri"/>
              </a:rPr>
              <a:t>Samuelsen’s</a:t>
            </a:r>
            <a:r>
              <a:rPr lang="en-US" sz="1200" dirty="0" smtClean="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ground-breaking research</a:t>
            </a:r>
            <a:r>
              <a:rPr lang="en-US" sz="1200" dirty="0" smtClean="0">
                <a:solidFill>
                  <a:schemeClr val="dk1"/>
                </a:solidFill>
                <a:latin typeface="Calibri"/>
                <a:ea typeface="Calibri"/>
                <a:cs typeface="Calibri"/>
                <a:sym typeface="Calibri"/>
              </a:rPr>
              <a:t>.</a:t>
            </a:r>
          </a:p>
          <a:p>
            <a:pPr marL="0" lvl="0" indent="0" algn="l" rtl="0">
              <a:spcBef>
                <a:spcPts val="0"/>
              </a:spcBef>
              <a:spcAft>
                <a:spcPts val="0"/>
              </a:spcAft>
              <a:buClr>
                <a:schemeClr val="dk1"/>
              </a:buClr>
              <a:buSzPts val="1400"/>
              <a:buFont typeface="Arial"/>
              <a:buNone/>
            </a:pPr>
            <a:endParaRPr lang="en-US" sz="1200" dirty="0" smtClean="0">
              <a:solidFill>
                <a:schemeClr val="dk1"/>
              </a:solidFill>
              <a:latin typeface="Calibri"/>
              <a:cs typeface="Calibri"/>
              <a:sym typeface="Calibri"/>
            </a:endParaRPr>
          </a:p>
          <a:p>
            <a:pPr marL="0" lvl="0" indent="0" algn="l" rtl="0">
              <a:spcBef>
                <a:spcPts val="0"/>
              </a:spcBef>
              <a:spcAft>
                <a:spcPts val="0"/>
              </a:spcAft>
              <a:buClr>
                <a:schemeClr val="dk1"/>
              </a:buClr>
              <a:buSzPts val="1400"/>
              <a:buFont typeface="Arial"/>
              <a:buNone/>
            </a:pPr>
            <a:r>
              <a:rPr lang="en-US" sz="1100" b="0" i="0" u="none" strike="noStrike" cap="none" dirty="0" smtClean="0">
                <a:solidFill>
                  <a:srgbClr val="000000"/>
                </a:solidFill>
                <a:effectLst/>
                <a:latin typeface="Arial"/>
                <a:ea typeface="Arial"/>
                <a:cs typeface="Arial"/>
                <a:sym typeface="Arial"/>
              </a:rPr>
              <a:t>Through his ground-breaking research, Dr. </a:t>
            </a:r>
            <a:r>
              <a:rPr lang="en-US" sz="1100" b="0" i="0" u="none" strike="noStrike" cap="none" dirty="0" err="1" smtClean="0">
                <a:solidFill>
                  <a:srgbClr val="000000"/>
                </a:solidFill>
                <a:effectLst/>
                <a:latin typeface="Arial"/>
                <a:ea typeface="Arial"/>
                <a:cs typeface="Arial"/>
                <a:sym typeface="Arial"/>
              </a:rPr>
              <a:t>Samuelsen</a:t>
            </a:r>
            <a:r>
              <a:rPr lang="en-US" sz="1100" b="0" i="0" u="none" strike="noStrike" cap="none" dirty="0" smtClean="0">
                <a:solidFill>
                  <a:srgbClr val="000000"/>
                </a:solidFill>
                <a:effectLst/>
                <a:latin typeface="Arial"/>
                <a:ea typeface="Arial"/>
                <a:cs typeface="Arial"/>
                <a:sym typeface="Arial"/>
              </a:rPr>
              <a:t>, a prof in MAE, the vision of replacing fossil fuels with cleaner, non-combustible alternatives, such as hydrogen fuel cells, is being realized.</a:t>
            </a:r>
            <a:endParaRPr dirty="0"/>
          </a:p>
        </p:txBody>
      </p:sp>
      <p:sp>
        <p:nvSpPr>
          <p:cNvPr id="161" name="Google Shape;161;g83702e78f1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3702e78f1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400"/>
              <a:buNone/>
            </a:pPr>
            <a:r>
              <a:rPr lang="en-US" sz="1200" dirty="0" smtClean="0">
                <a:solidFill>
                  <a:schemeClr val="dk1"/>
                </a:solidFill>
                <a:latin typeface="Calibri"/>
                <a:ea typeface="Calibri"/>
                <a:cs typeface="Calibri"/>
                <a:sym typeface="Calibri"/>
              </a:rPr>
              <a:t>Professor</a:t>
            </a:r>
            <a:r>
              <a:rPr lang="en-US" sz="1200" baseline="0" dirty="0" smtClean="0">
                <a:solidFill>
                  <a:schemeClr val="dk1"/>
                </a:solidFill>
                <a:latin typeface="Calibri"/>
                <a:ea typeface="Calibri"/>
                <a:cs typeface="Calibri"/>
                <a:sym typeface="Calibri"/>
              </a:rPr>
              <a:t> </a:t>
            </a:r>
            <a:r>
              <a:rPr lang="en-US" sz="1200" baseline="0" dirty="0" err="1" smtClean="0">
                <a:solidFill>
                  <a:schemeClr val="dk1"/>
                </a:solidFill>
                <a:latin typeface="Calibri"/>
                <a:ea typeface="Calibri"/>
                <a:cs typeface="Calibri"/>
                <a:sym typeface="Calibri"/>
              </a:rPr>
              <a:t>Qomi</a:t>
            </a:r>
            <a:r>
              <a:rPr lang="en-US" sz="1200" dirty="0" smtClean="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is investigating fundamental physical properties of construction materials to drastically reduce energy costs and consumption in buildings</a:t>
            </a:r>
            <a:r>
              <a:rPr lang="en-US" sz="1200" dirty="0" smtClean="0">
                <a:solidFill>
                  <a:schemeClr val="dk1"/>
                </a:solidFill>
                <a:latin typeface="Calibri"/>
                <a:ea typeface="Calibri"/>
                <a:cs typeface="Calibri"/>
                <a:sym typeface="Calibri"/>
              </a:rPr>
              <a:t>.</a:t>
            </a:r>
          </a:p>
          <a:p>
            <a:pPr marL="0" lvl="0" indent="0" algn="l" rtl="0">
              <a:spcBef>
                <a:spcPts val="0"/>
              </a:spcBef>
              <a:spcAft>
                <a:spcPts val="0"/>
              </a:spcAft>
              <a:buSzPts val="1400"/>
              <a:buNone/>
            </a:pPr>
            <a:endParaRPr lang="en-US" sz="1200" dirty="0" smtClean="0">
              <a:solidFill>
                <a:schemeClr val="dk1"/>
              </a:solidFill>
              <a:latin typeface="Calibri"/>
              <a:ea typeface="Calibri"/>
              <a:cs typeface="Calibri"/>
              <a:sym typeface="Calibri"/>
            </a:endParaRPr>
          </a:p>
          <a:p>
            <a:pPr marL="0" lvl="0" indent="0" algn="l" rtl="0">
              <a:spcBef>
                <a:spcPts val="0"/>
              </a:spcBef>
              <a:spcAft>
                <a:spcPts val="0"/>
              </a:spcAft>
              <a:buSzPts val="1400"/>
              <a:buNone/>
            </a:pPr>
            <a:r>
              <a:rPr lang="en-US" sz="1100" b="0" i="0" u="none" strike="noStrike" cap="none" dirty="0" smtClean="0">
                <a:solidFill>
                  <a:srgbClr val="000000"/>
                </a:solidFill>
                <a:effectLst/>
                <a:latin typeface="Arial"/>
                <a:ea typeface="Arial"/>
                <a:cs typeface="Arial"/>
                <a:sym typeface="Arial"/>
              </a:rPr>
              <a:t>Prof </a:t>
            </a:r>
            <a:r>
              <a:rPr lang="en-US" sz="1100" b="0" i="0" u="none" strike="noStrike" cap="none" dirty="0" err="1" smtClean="0">
                <a:solidFill>
                  <a:srgbClr val="000000"/>
                </a:solidFill>
                <a:effectLst/>
                <a:latin typeface="Arial"/>
                <a:ea typeface="Arial"/>
                <a:cs typeface="Arial"/>
                <a:sym typeface="Arial"/>
              </a:rPr>
              <a:t>Qomi</a:t>
            </a:r>
            <a:r>
              <a:rPr lang="en-US" sz="1100" b="0" i="0" u="none" strike="noStrike" cap="none" dirty="0" smtClean="0">
                <a:solidFill>
                  <a:srgbClr val="000000"/>
                </a:solidFill>
                <a:effectLst/>
                <a:latin typeface="Arial"/>
                <a:ea typeface="Arial"/>
                <a:cs typeface="Arial"/>
                <a:sym typeface="Arial"/>
              </a:rPr>
              <a:t>, in our CEE department, is investigating the fundamental physical properties of construction materials to drastically reduce energy cost and consumption.</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dirty="0">
              <a:solidFill>
                <a:schemeClr val="dk1"/>
              </a:solidFill>
              <a:latin typeface="Calibri"/>
              <a:ea typeface="Calibri"/>
              <a:cs typeface="Calibri"/>
              <a:sym typeface="Calibri"/>
            </a:endParaRPr>
          </a:p>
        </p:txBody>
      </p:sp>
      <p:sp>
        <p:nvSpPr>
          <p:cNvPr id="171" name="Google Shape;171;g83702e78f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jpg"/><Relationship Id="rId5"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slideLayout" Target="../slideLayouts/slideLayout2.xml"/><Relationship Id="rId7" Type="http://schemas.openxmlformats.org/officeDocument/2006/relationships/image" Target="../media/image17.jpg"/><Relationship Id="rId12"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jpg"/><Relationship Id="rId11" Type="http://schemas.openxmlformats.org/officeDocument/2006/relationships/image" Target="../media/image29.jpg"/><Relationship Id="rId5" Type="http://schemas.openxmlformats.org/officeDocument/2006/relationships/image" Target="../media/image1.png"/><Relationship Id="rId10" Type="http://schemas.openxmlformats.org/officeDocument/2006/relationships/image" Target="../media/image24.jpg"/><Relationship Id="rId4" Type="http://schemas.openxmlformats.org/officeDocument/2006/relationships/notesSlide" Target="../notesSlides/notesSlide12.xml"/><Relationship Id="rId9" Type="http://schemas.openxmlformats.org/officeDocument/2006/relationships/image" Target="../media/image21.jp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hochbaum@uci.edu" TargetMode="External"/><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jp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7.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png"/><Relationship Id="rId12"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1.png"/><Relationship Id="rId10" Type="http://schemas.openxmlformats.org/officeDocument/2006/relationships/image" Target="../media/image42.png"/><Relationship Id="rId4" Type="http://schemas.openxmlformats.org/officeDocument/2006/relationships/notesSlide" Target="../notesSlides/notesSlide20.xml"/><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4.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6.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24.xml"/><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2.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audio" Target="../media/media25.m4a"/><Relationship Id="rId16" Type="http://schemas.openxmlformats.org/officeDocument/2006/relationships/image" Target="../media/image3.png"/><Relationship Id="rId1" Type="http://schemas.microsoft.com/office/2007/relationships/media" Target="../media/media25.m4a"/><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1.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notesSlide" Target="../notesSlides/notesSlide25.xml"/><Relationship Id="rId9" Type="http://schemas.openxmlformats.org/officeDocument/2006/relationships/image" Target="../media/image53.pn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0.jpe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1.jpe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2.jp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3.jp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0.jp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85" name="Google Shape;85;p1"/>
          <p:cNvPicPr preferRelativeResize="0"/>
          <p:nvPr/>
        </p:nvPicPr>
        <p:blipFill rotWithShape="1">
          <a:blip r:embed="rId6">
            <a:alphaModFix/>
          </a:blip>
          <a:srcRect/>
          <a:stretch/>
        </p:blipFill>
        <p:spPr>
          <a:xfrm>
            <a:off x="1524000" y="1258478"/>
            <a:ext cx="9144000" cy="4572000"/>
          </a:xfrm>
          <a:prstGeom prst="rect">
            <a:avLst/>
          </a:prstGeom>
          <a:noFill/>
          <a:ln>
            <a:noFill/>
          </a:ln>
        </p:spPr>
      </p:pic>
      <p:sp>
        <p:nvSpPr>
          <p:cNvPr id="86" name="Google Shape;86;p1"/>
          <p:cNvSpPr txBox="1"/>
          <p:nvPr/>
        </p:nvSpPr>
        <p:spPr>
          <a:xfrm>
            <a:off x="931200" y="5882975"/>
            <a:ext cx="10341900" cy="84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b="1">
              <a:solidFill>
                <a:srgbClr val="0B5394"/>
              </a:solidFill>
              <a:latin typeface="Calibri"/>
              <a:ea typeface="Calibri"/>
              <a:cs typeface="Calibri"/>
              <a:sym typeface="Calibri"/>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853"/>
    </mc:Choice>
    <mc:Fallback>
      <p:transition spd="slow" advTm="1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g83702e78f1_0_122"/>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84" name="Google Shape;184;g83702e78f1_0_122"/>
          <p:cNvSpPr txBox="1"/>
          <p:nvPr/>
        </p:nvSpPr>
        <p:spPr>
          <a:xfrm>
            <a:off x="415600" y="8981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a:solidFill>
                  <a:srgbClr val="2F5496"/>
                </a:solidFill>
                <a:latin typeface="Calibri"/>
                <a:ea typeface="Calibri"/>
                <a:cs typeface="Calibri"/>
                <a:sym typeface="Calibri"/>
              </a:rPr>
              <a:t>World-Class Faculty </a:t>
            </a:r>
            <a:endParaRPr sz="4400">
              <a:solidFill>
                <a:srgbClr val="2F5496"/>
              </a:solidFill>
              <a:latin typeface="Calibri"/>
              <a:ea typeface="Calibri"/>
              <a:cs typeface="Calibri"/>
              <a:sym typeface="Calibri"/>
            </a:endParaRPr>
          </a:p>
        </p:txBody>
      </p:sp>
      <p:sp>
        <p:nvSpPr>
          <p:cNvPr id="185" name="Google Shape;185;g83702e78f1_0_122"/>
          <p:cNvSpPr txBox="1"/>
          <p:nvPr/>
        </p:nvSpPr>
        <p:spPr>
          <a:xfrm>
            <a:off x="415600" y="1536633"/>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3200" i="1">
                <a:solidFill>
                  <a:srgbClr val="2F5496"/>
                </a:solidFill>
                <a:latin typeface="Calibri"/>
                <a:ea typeface="Calibri"/>
                <a:cs typeface="Calibri"/>
                <a:sym typeface="Calibri"/>
              </a:rPr>
              <a:t>Prof. Mohammad Al-Faruque (Dept. of EECS)</a:t>
            </a:r>
            <a:endParaRPr sz="3200" i="1">
              <a:solidFill>
                <a:srgbClr val="2F5496"/>
              </a:solidFill>
              <a:latin typeface="Calibri"/>
              <a:ea typeface="Calibri"/>
              <a:cs typeface="Calibri"/>
              <a:sym typeface="Calibri"/>
            </a:endParaRPr>
          </a:p>
          <a:p>
            <a:pPr marL="0" lvl="0" indent="0" algn="l" rtl="0">
              <a:lnSpc>
                <a:spcPct val="90000"/>
              </a:lnSpc>
              <a:spcBef>
                <a:spcPts val="1000"/>
              </a:spcBef>
              <a:spcAft>
                <a:spcPts val="0"/>
              </a:spcAft>
              <a:buNone/>
            </a:pPr>
            <a:endParaRPr sz="2800">
              <a:solidFill>
                <a:srgbClr val="2F5496"/>
              </a:solidFill>
              <a:latin typeface="Calibri"/>
              <a:ea typeface="Calibri"/>
              <a:cs typeface="Calibri"/>
              <a:sym typeface="Calibri"/>
            </a:endParaRPr>
          </a:p>
        </p:txBody>
      </p:sp>
      <p:pic>
        <p:nvPicPr>
          <p:cNvPr id="186" name="Google Shape;186;g83702e78f1_0_122"/>
          <p:cNvPicPr preferRelativeResize="0"/>
          <p:nvPr/>
        </p:nvPicPr>
        <p:blipFill rotWithShape="1">
          <a:blip r:embed="rId6">
            <a:alphaModFix/>
          </a:blip>
          <a:srcRect/>
          <a:stretch/>
        </p:blipFill>
        <p:spPr>
          <a:xfrm>
            <a:off x="203200" y="2503433"/>
            <a:ext cx="3594100" cy="2260600"/>
          </a:xfrm>
          <a:prstGeom prst="rect">
            <a:avLst/>
          </a:prstGeom>
          <a:noFill/>
          <a:ln>
            <a:noFill/>
          </a:ln>
        </p:spPr>
      </p:pic>
      <p:pic>
        <p:nvPicPr>
          <p:cNvPr id="187" name="Google Shape;187;g83702e78f1_0_122"/>
          <p:cNvPicPr preferRelativeResize="0"/>
          <p:nvPr/>
        </p:nvPicPr>
        <p:blipFill rotWithShape="1">
          <a:blip r:embed="rId7">
            <a:alphaModFix/>
          </a:blip>
          <a:srcRect/>
          <a:stretch/>
        </p:blipFill>
        <p:spPr>
          <a:xfrm>
            <a:off x="7981133" y="2121333"/>
            <a:ext cx="3962400" cy="2057400"/>
          </a:xfrm>
          <a:prstGeom prst="rect">
            <a:avLst/>
          </a:prstGeom>
          <a:noFill/>
          <a:ln>
            <a:noFill/>
          </a:ln>
        </p:spPr>
      </p:pic>
      <p:pic>
        <p:nvPicPr>
          <p:cNvPr id="188" name="Google Shape;188;g83702e78f1_0_122"/>
          <p:cNvPicPr preferRelativeResize="0"/>
          <p:nvPr/>
        </p:nvPicPr>
        <p:blipFill rotWithShape="1">
          <a:blip r:embed="rId8">
            <a:alphaModFix/>
          </a:blip>
          <a:srcRect/>
          <a:stretch/>
        </p:blipFill>
        <p:spPr>
          <a:xfrm>
            <a:off x="2774867" y="3660797"/>
            <a:ext cx="7931367" cy="2922765"/>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19"/>
    </mc:Choice>
    <mc:Fallback>
      <p:transition spd="slow" advTm="12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82b8a101b1_0_18"/>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94" name="Google Shape;194;g82b8a101b1_0_18"/>
          <p:cNvSpPr txBox="1"/>
          <p:nvPr/>
        </p:nvSpPr>
        <p:spPr>
          <a:xfrm>
            <a:off x="415600" y="8981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a:solidFill>
                  <a:srgbClr val="2F5496"/>
                </a:solidFill>
                <a:latin typeface="Calibri"/>
                <a:ea typeface="Calibri"/>
                <a:cs typeface="Calibri"/>
                <a:sym typeface="Calibri"/>
              </a:rPr>
              <a:t>World-Class Faculty </a:t>
            </a:r>
            <a:endParaRPr sz="4400">
              <a:solidFill>
                <a:srgbClr val="2F5496"/>
              </a:solidFill>
              <a:latin typeface="Calibri"/>
              <a:ea typeface="Calibri"/>
              <a:cs typeface="Calibri"/>
              <a:sym typeface="Calibri"/>
            </a:endParaRPr>
          </a:p>
        </p:txBody>
      </p:sp>
      <p:sp>
        <p:nvSpPr>
          <p:cNvPr id="195" name="Google Shape;195;g82b8a101b1_0_18"/>
          <p:cNvSpPr txBox="1"/>
          <p:nvPr/>
        </p:nvSpPr>
        <p:spPr>
          <a:xfrm>
            <a:off x="415600" y="1536633"/>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3200" i="1">
                <a:solidFill>
                  <a:srgbClr val="2F5496"/>
                </a:solidFill>
                <a:latin typeface="Calibri"/>
                <a:ea typeface="Calibri"/>
                <a:cs typeface="Calibri"/>
                <a:sym typeface="Calibri"/>
              </a:rPr>
              <a:t>Prof. Julie M. Schoenung </a:t>
            </a:r>
            <a:r>
              <a:rPr lang="en-US" sz="2800" i="1">
                <a:solidFill>
                  <a:srgbClr val="2F5496"/>
                </a:solidFill>
                <a:latin typeface="Calibri"/>
                <a:ea typeface="Calibri"/>
                <a:cs typeface="Calibri"/>
                <a:sym typeface="Calibri"/>
              </a:rPr>
              <a:t>(Dept. of Materials Science and Engineering)</a:t>
            </a:r>
            <a:endParaRPr sz="2800" i="1">
              <a:solidFill>
                <a:srgbClr val="2F5496"/>
              </a:solidFill>
              <a:latin typeface="Calibri"/>
              <a:ea typeface="Calibri"/>
              <a:cs typeface="Calibri"/>
              <a:sym typeface="Calibri"/>
            </a:endParaRPr>
          </a:p>
          <a:p>
            <a:pPr marL="0" lvl="0" indent="0" algn="l" rtl="0">
              <a:lnSpc>
                <a:spcPct val="90000"/>
              </a:lnSpc>
              <a:spcBef>
                <a:spcPts val="1000"/>
              </a:spcBef>
              <a:spcAft>
                <a:spcPts val="0"/>
              </a:spcAft>
              <a:buNone/>
            </a:pPr>
            <a:endParaRPr sz="2800">
              <a:solidFill>
                <a:srgbClr val="2F5496"/>
              </a:solidFill>
              <a:latin typeface="Calibri"/>
              <a:ea typeface="Calibri"/>
              <a:cs typeface="Calibri"/>
              <a:sym typeface="Calibri"/>
            </a:endParaRPr>
          </a:p>
        </p:txBody>
      </p:sp>
      <p:pic>
        <p:nvPicPr>
          <p:cNvPr id="196" name="Google Shape;196;g82b8a101b1_0_18" descr="Julie Schoenung"/>
          <p:cNvPicPr preferRelativeResize="0"/>
          <p:nvPr/>
        </p:nvPicPr>
        <p:blipFill rotWithShape="1">
          <a:blip r:embed="rId6">
            <a:alphaModFix/>
          </a:blip>
          <a:srcRect/>
          <a:stretch/>
        </p:blipFill>
        <p:spPr>
          <a:xfrm>
            <a:off x="212009" y="2353693"/>
            <a:ext cx="2138408" cy="2138408"/>
          </a:xfrm>
          <a:prstGeom prst="rect">
            <a:avLst/>
          </a:prstGeom>
          <a:noFill/>
          <a:ln>
            <a:noFill/>
          </a:ln>
        </p:spPr>
      </p:pic>
      <p:pic>
        <p:nvPicPr>
          <p:cNvPr id="197" name="Google Shape;197;g82b8a101b1_0_18" descr="https://faculty.sites.uci.edu/schoenung/files/2018/06/materials-research-slide-img.png"/>
          <p:cNvPicPr preferRelativeResize="0"/>
          <p:nvPr/>
        </p:nvPicPr>
        <p:blipFill rotWithShape="1">
          <a:blip r:embed="rId7">
            <a:alphaModFix/>
          </a:blip>
          <a:srcRect/>
          <a:stretch/>
        </p:blipFill>
        <p:spPr>
          <a:xfrm>
            <a:off x="2350417" y="3126051"/>
            <a:ext cx="4592701" cy="2583394"/>
          </a:xfrm>
          <a:prstGeom prst="rect">
            <a:avLst/>
          </a:prstGeom>
          <a:noFill/>
          <a:ln>
            <a:noFill/>
          </a:ln>
        </p:spPr>
      </p:pic>
      <p:pic>
        <p:nvPicPr>
          <p:cNvPr id="198" name="Google Shape;198;g82b8a101b1_0_18" descr="https://faculty.sites.uci.edu/schoenung/files/2018/07/subtractive_additive_manufacturing.png.gif"/>
          <p:cNvPicPr preferRelativeResize="0"/>
          <p:nvPr/>
        </p:nvPicPr>
        <p:blipFill rotWithShape="1">
          <a:blip r:embed="rId8">
            <a:alphaModFix/>
          </a:blip>
          <a:srcRect/>
          <a:stretch/>
        </p:blipFill>
        <p:spPr>
          <a:xfrm>
            <a:off x="6943118" y="2637347"/>
            <a:ext cx="5177948" cy="2583394"/>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857"/>
    </mc:Choice>
    <mc:Fallback>
      <p:transition spd="slow" advTm="1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83702e78f1_0_118"/>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204" name="Google Shape;204;g83702e78f1_0_118"/>
          <p:cNvPicPr preferRelativeResize="0"/>
          <p:nvPr/>
        </p:nvPicPr>
        <p:blipFill rotWithShape="1">
          <a:blip r:embed="rId6">
            <a:alphaModFix/>
          </a:blip>
          <a:srcRect/>
          <a:stretch/>
        </p:blipFill>
        <p:spPr>
          <a:xfrm>
            <a:off x="339593" y="1147584"/>
            <a:ext cx="3146033" cy="3146033"/>
          </a:xfrm>
          <a:prstGeom prst="rect">
            <a:avLst/>
          </a:prstGeom>
          <a:noFill/>
          <a:ln>
            <a:noFill/>
          </a:ln>
        </p:spPr>
      </p:pic>
      <p:pic>
        <p:nvPicPr>
          <p:cNvPr id="205" name="Google Shape;205;g83702e78f1_0_118"/>
          <p:cNvPicPr preferRelativeResize="0"/>
          <p:nvPr/>
        </p:nvPicPr>
        <p:blipFill rotWithShape="1">
          <a:blip r:embed="rId7">
            <a:alphaModFix/>
          </a:blip>
          <a:srcRect/>
          <a:stretch/>
        </p:blipFill>
        <p:spPr>
          <a:xfrm>
            <a:off x="3556468" y="1417349"/>
            <a:ext cx="2770867" cy="1843900"/>
          </a:xfrm>
          <a:prstGeom prst="rect">
            <a:avLst/>
          </a:prstGeom>
          <a:noFill/>
          <a:ln>
            <a:noFill/>
          </a:ln>
        </p:spPr>
      </p:pic>
      <p:pic>
        <p:nvPicPr>
          <p:cNvPr id="206" name="Google Shape;206;g83702e78f1_0_118"/>
          <p:cNvPicPr preferRelativeResize="0"/>
          <p:nvPr/>
        </p:nvPicPr>
        <p:blipFill rotWithShape="1">
          <a:blip r:embed="rId8">
            <a:alphaModFix/>
          </a:blip>
          <a:srcRect/>
          <a:stretch/>
        </p:blipFill>
        <p:spPr>
          <a:xfrm>
            <a:off x="7045767" y="1280400"/>
            <a:ext cx="3441700" cy="2362200"/>
          </a:xfrm>
          <a:prstGeom prst="rect">
            <a:avLst/>
          </a:prstGeom>
          <a:noFill/>
          <a:ln>
            <a:noFill/>
          </a:ln>
        </p:spPr>
      </p:pic>
      <p:pic>
        <p:nvPicPr>
          <p:cNvPr id="207" name="Google Shape;207;g83702e78f1_0_118"/>
          <p:cNvPicPr preferRelativeResize="0"/>
          <p:nvPr/>
        </p:nvPicPr>
        <p:blipFill rotWithShape="1">
          <a:blip r:embed="rId9">
            <a:alphaModFix/>
          </a:blip>
          <a:srcRect/>
          <a:stretch/>
        </p:blipFill>
        <p:spPr>
          <a:xfrm>
            <a:off x="9014100" y="2864867"/>
            <a:ext cx="2857500" cy="2857500"/>
          </a:xfrm>
          <a:prstGeom prst="rect">
            <a:avLst/>
          </a:prstGeom>
          <a:noFill/>
          <a:ln>
            <a:noFill/>
          </a:ln>
        </p:spPr>
      </p:pic>
      <p:pic>
        <p:nvPicPr>
          <p:cNvPr id="208" name="Google Shape;208;g83702e78f1_0_118"/>
          <p:cNvPicPr preferRelativeResize="0"/>
          <p:nvPr/>
        </p:nvPicPr>
        <p:blipFill rotWithShape="1">
          <a:blip r:embed="rId10">
            <a:alphaModFix/>
          </a:blip>
          <a:srcRect/>
          <a:stretch/>
        </p:blipFill>
        <p:spPr>
          <a:xfrm>
            <a:off x="3698151" y="3264917"/>
            <a:ext cx="3962400" cy="2057400"/>
          </a:xfrm>
          <a:prstGeom prst="rect">
            <a:avLst/>
          </a:prstGeom>
          <a:noFill/>
          <a:ln>
            <a:noFill/>
          </a:ln>
        </p:spPr>
      </p:pic>
      <p:pic>
        <p:nvPicPr>
          <p:cNvPr id="209" name="Google Shape;209;g83702e78f1_0_118" descr="https://faculty.sites.uci.edu/schoenung/files/2018/08/julie-schoenung-directory.jpg"/>
          <p:cNvPicPr preferRelativeResize="0"/>
          <p:nvPr/>
        </p:nvPicPr>
        <p:blipFill rotWithShape="1">
          <a:blip r:embed="rId11">
            <a:alphaModFix/>
          </a:blip>
          <a:srcRect/>
          <a:stretch/>
        </p:blipFill>
        <p:spPr>
          <a:xfrm>
            <a:off x="1456248" y="4133633"/>
            <a:ext cx="2029378" cy="2542298"/>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29"/>
    </mc:Choice>
    <mc:Fallback>
      <p:transition spd="slow" advTm="8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g8386b7e73c_23_7"/>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15" name="Google Shape;215;g8386b7e73c_23_7"/>
          <p:cNvSpPr txBox="1">
            <a:spLocks noGrp="1"/>
          </p:cNvSpPr>
          <p:nvPr>
            <p:ph type="title"/>
          </p:nvPr>
        </p:nvSpPr>
        <p:spPr>
          <a:xfrm>
            <a:off x="838200" y="857250"/>
            <a:ext cx="10515600" cy="833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a:solidFill>
                  <a:srgbClr val="2F5496"/>
                </a:solidFill>
              </a:rPr>
              <a:t>A Message From Prof. Allon Hochbaum</a:t>
            </a:r>
            <a:endParaRPr/>
          </a:p>
        </p:txBody>
      </p:sp>
      <p:sp>
        <p:nvSpPr>
          <p:cNvPr id="216" name="Google Shape;216;g8386b7e73c_23_7"/>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
        <p:nvSpPr>
          <p:cNvPr id="217" name="Google Shape;217;g8386b7e73c_23_7"/>
          <p:cNvSpPr txBox="1">
            <a:spLocks noGrp="1"/>
          </p:cNvSpPr>
          <p:nvPr>
            <p:ph type="body" idx="2"/>
          </p:nvPr>
        </p:nvSpPr>
        <p:spPr>
          <a:xfrm>
            <a:off x="3215149" y="1825625"/>
            <a:ext cx="8138652" cy="4351200"/>
          </a:xfrm>
          <a:prstGeom prst="rect">
            <a:avLst/>
          </a:prstGeom>
        </p:spPr>
        <p:txBody>
          <a:bodyPr spcFirstLastPara="1" wrap="square" lIns="91425" tIns="45700" rIns="91425" bIns="45700" anchor="t" anchorCtr="0">
            <a:noAutofit/>
          </a:bodyPr>
          <a:lstStyle/>
          <a:p>
            <a:pPr lvl="0" indent="0">
              <a:buNone/>
            </a:pPr>
            <a:r>
              <a:rPr lang="en-US" sz="2000" dirty="0" smtClean="0">
                <a:solidFill>
                  <a:schemeClr val="accent5">
                    <a:lumMod val="75000"/>
                  </a:schemeClr>
                </a:solidFill>
              </a:rPr>
              <a:t>Materials </a:t>
            </a:r>
            <a:r>
              <a:rPr lang="en-US" sz="2000" dirty="0">
                <a:solidFill>
                  <a:schemeClr val="accent5">
                    <a:lumMod val="75000"/>
                  </a:schemeClr>
                </a:solidFill>
              </a:rPr>
              <a:t>Science and Engineering (MSE) at UCI is a long-standing undergraduate major and newly formed department looking for creative and motivated undergraduate students. The discipline covers many aspect of materials discovery, design, characterization, processing and implementation in applied areas. Materials scientists and engineers contribute to industry and academic work in a wide range of areas, from next-generation solar panels, battery and fuel cell materials, to innovative biomedical devices and implants, new electronics and display technologies, and lightweight and uniquely strong materials for automotive, terrestrial and space flight systems. The MSE curriculum is a blend of physics, chemistry and math applied to materials problems. If you're interested in understanding how these materials work, how to design new materials that work better, and how to make and apply them in future technologies, please get in touch with MSE Undergraduate Advisor, Prof. Allon Hochbaum (</a:t>
            </a:r>
            <a:r>
              <a:rPr lang="en-US" sz="2000" u="sng" dirty="0">
                <a:solidFill>
                  <a:schemeClr val="accent5">
                    <a:lumMod val="75000"/>
                  </a:schemeClr>
                </a:solidFill>
                <a:hlinkClick r:id="rId6"/>
              </a:rPr>
              <a:t>hochbaum@uci.edu</a:t>
            </a:r>
            <a:r>
              <a:rPr lang="en-US" sz="2000" dirty="0">
                <a:solidFill>
                  <a:schemeClr val="accent5">
                    <a:lumMod val="75000"/>
                  </a:schemeClr>
                </a:solidFill>
              </a:rPr>
              <a:t>) for more information about an MSE major or minor degree at UCI</a:t>
            </a:r>
            <a:r>
              <a:rPr lang="en-US" sz="2000" dirty="0" smtClean="0">
                <a:solidFill>
                  <a:schemeClr val="accent5">
                    <a:lumMod val="75000"/>
                  </a:schemeClr>
                </a:solidFill>
              </a:rPr>
              <a:t>.</a:t>
            </a:r>
            <a:endParaRPr sz="2000" dirty="0">
              <a:solidFill>
                <a:schemeClr val="accent5">
                  <a:lumMod val="75000"/>
                </a:schemeClr>
              </a:solidFill>
            </a:endParaRPr>
          </a:p>
        </p:txBody>
      </p:sp>
      <p:pic>
        <p:nvPicPr>
          <p:cNvPr id="218" name="Google Shape;218;g8386b7e73c_23_7"/>
          <p:cNvPicPr preferRelativeResize="0"/>
          <p:nvPr/>
        </p:nvPicPr>
        <p:blipFill>
          <a:blip r:embed="rId7">
            <a:alphaModFix/>
          </a:blip>
          <a:stretch>
            <a:fillRect/>
          </a:stretch>
        </p:blipFill>
        <p:spPr>
          <a:xfrm>
            <a:off x="482600" y="2408623"/>
            <a:ext cx="2946400" cy="3011143"/>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75"/>
    </mc:Choice>
    <mc:Fallback>
      <p:transition spd="slow" advTm="1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82b8a101b1_0_39"/>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24" name="Google Shape;224;g82b8a101b1_0_39"/>
          <p:cNvSpPr txBox="1"/>
          <p:nvPr/>
        </p:nvSpPr>
        <p:spPr>
          <a:xfrm>
            <a:off x="2152650" y="854048"/>
            <a:ext cx="7886700" cy="611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2F5496"/>
                </a:solidFill>
                <a:latin typeface="Calibri"/>
                <a:ea typeface="Calibri"/>
                <a:cs typeface="Calibri"/>
                <a:sym typeface="Calibri"/>
              </a:rPr>
              <a:t>PRACTICAL DESIGN OPPORTUNITIES</a:t>
            </a:r>
            <a:endParaRPr sz="4400" b="0" i="0" u="none" strike="noStrike" cap="none">
              <a:solidFill>
                <a:srgbClr val="000000"/>
              </a:solidFill>
              <a:latin typeface="Calibri"/>
              <a:ea typeface="Calibri"/>
              <a:cs typeface="Calibri"/>
              <a:sym typeface="Calibri"/>
            </a:endParaRPr>
          </a:p>
        </p:txBody>
      </p:sp>
      <p:sp>
        <p:nvSpPr>
          <p:cNvPr id="225" name="Google Shape;225;g82b8a101b1_0_39"/>
          <p:cNvSpPr txBox="1"/>
          <p:nvPr/>
        </p:nvSpPr>
        <p:spPr>
          <a:xfrm>
            <a:off x="117231" y="1770575"/>
            <a:ext cx="7886700" cy="45855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SENIOR DESIGN PROJECTS</a:t>
            </a:r>
            <a:endParaRPr sz="2800" b="0" i="0" u="none" strike="noStrike" cap="none">
              <a:solidFill>
                <a:srgbClr val="000000"/>
              </a:solidFill>
              <a:latin typeface="Calibri"/>
              <a:ea typeface="Calibri"/>
              <a:cs typeface="Calibri"/>
              <a:sym typeface="Calibri"/>
            </a:endParaRPr>
          </a:p>
          <a:p>
            <a:pPr marL="685800" marR="0" lvl="1" indent="-228600" algn="l" rtl="0">
              <a:lnSpc>
                <a:spcPct val="8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Autonomous parking vehicle</a:t>
            </a:r>
            <a:endParaRPr sz="2400" b="0" i="0" u="none" strike="noStrike" cap="none">
              <a:solidFill>
                <a:srgbClr val="000000"/>
              </a:solidFill>
              <a:latin typeface="Calibri"/>
              <a:ea typeface="Calibri"/>
              <a:cs typeface="Calibri"/>
              <a:sym typeface="Calibri"/>
            </a:endParaRPr>
          </a:p>
          <a:p>
            <a:pPr marL="685800" marR="0" lvl="1" indent="-228600" algn="l" rtl="0">
              <a:lnSpc>
                <a:spcPct val="8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Robotics</a:t>
            </a:r>
            <a:endParaRPr sz="2400" b="0" i="0" u="none" strike="noStrike" cap="none">
              <a:solidFill>
                <a:srgbClr val="000000"/>
              </a:solidFill>
              <a:latin typeface="Calibri"/>
              <a:ea typeface="Calibri"/>
              <a:cs typeface="Calibri"/>
              <a:sym typeface="Calibri"/>
            </a:endParaRPr>
          </a:p>
          <a:p>
            <a:pPr marL="685800" marR="0" lvl="1" indent="-228600" algn="l" rtl="0">
              <a:lnSpc>
                <a:spcPct val="8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Microfluidics</a:t>
            </a:r>
            <a:endParaRPr sz="2400" b="0" i="0" u="none" strike="noStrike" cap="none">
              <a:solidFill>
                <a:srgbClr val="000000"/>
              </a:solidFill>
              <a:latin typeface="Calibri"/>
              <a:ea typeface="Calibri"/>
              <a:cs typeface="Calibri"/>
              <a:sym typeface="Calibri"/>
            </a:endParaRPr>
          </a:p>
          <a:p>
            <a:pPr marL="457200" marR="0" lvl="0" indent="0" algn="l" rtl="0">
              <a:lnSpc>
                <a:spcPct val="80000"/>
              </a:lnSpc>
              <a:spcBef>
                <a:spcPts val="1000"/>
              </a:spcBef>
              <a:spcAft>
                <a:spcPts val="0"/>
              </a:spcAft>
              <a:buNone/>
            </a:pPr>
            <a:endParaRPr sz="2400" b="0" i="0" u="none" strike="noStrike" cap="none">
              <a:solidFill>
                <a:srgbClr val="000000"/>
              </a:solidFill>
              <a:latin typeface="Calibri"/>
              <a:ea typeface="Calibri"/>
              <a:cs typeface="Calibri"/>
              <a:sym typeface="Calibri"/>
            </a:endParaRPr>
          </a:p>
          <a:p>
            <a:pPr marL="228600" marR="0" lvl="0" indent="-228600" algn="l" rtl="0">
              <a:lnSpc>
                <a:spcPct val="80000"/>
              </a:lnSpc>
              <a:spcBef>
                <a:spcPts val="100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ENGINEERING DESIGN COMPETITIONS</a:t>
            </a:r>
            <a:endParaRPr sz="2800" b="0" i="0" u="none" strike="noStrike" cap="none">
              <a:solidFill>
                <a:srgbClr val="000000"/>
              </a:solidFill>
              <a:latin typeface="Calibri"/>
              <a:ea typeface="Calibri"/>
              <a:cs typeface="Calibri"/>
              <a:sym typeface="Calibri"/>
            </a:endParaRPr>
          </a:p>
          <a:p>
            <a:pPr marL="685800" marR="0" lvl="1" indent="-228600" algn="l" rtl="0">
              <a:lnSpc>
                <a:spcPct val="8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Steel bridge</a:t>
            </a:r>
            <a:endParaRPr sz="2400" b="0" i="0" u="none" strike="noStrike" cap="none">
              <a:solidFill>
                <a:srgbClr val="000000"/>
              </a:solidFill>
              <a:latin typeface="Calibri"/>
              <a:ea typeface="Calibri"/>
              <a:cs typeface="Calibri"/>
              <a:sym typeface="Calibri"/>
            </a:endParaRPr>
          </a:p>
          <a:p>
            <a:pPr marL="685800" marR="0" lvl="1" indent="-228600" algn="l" rtl="0">
              <a:lnSpc>
                <a:spcPct val="8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HyperXite</a:t>
            </a:r>
            <a:endParaRPr sz="2400" b="0" i="0" u="none" strike="noStrike" cap="none">
              <a:solidFill>
                <a:srgbClr val="2F5496"/>
              </a:solidFill>
              <a:latin typeface="Calibri"/>
              <a:ea typeface="Calibri"/>
              <a:cs typeface="Calibri"/>
              <a:sym typeface="Calibri"/>
            </a:endParaRPr>
          </a:p>
          <a:p>
            <a:pPr marL="685800" marR="0" lvl="1" indent="-228600" algn="l" rtl="0">
              <a:lnSpc>
                <a:spcPct val="8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Cargo plane</a:t>
            </a:r>
            <a:endParaRPr sz="2400" b="0" i="0" u="none" strike="noStrike" cap="none">
              <a:solidFill>
                <a:srgbClr val="000000"/>
              </a:solidFill>
              <a:latin typeface="Calibri"/>
              <a:ea typeface="Calibri"/>
              <a:cs typeface="Calibri"/>
              <a:sym typeface="Calibri"/>
            </a:endParaRPr>
          </a:p>
          <a:p>
            <a:pPr marL="685800" marR="0" lvl="1" indent="-228600" algn="l" rtl="0">
              <a:lnSpc>
                <a:spcPct val="8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Race Car</a:t>
            </a:r>
            <a:endParaRPr sz="2400" b="0" i="0" u="none" strike="noStrike" cap="none">
              <a:solidFill>
                <a:srgbClr val="000000"/>
              </a:solidFill>
              <a:latin typeface="Calibri"/>
              <a:ea typeface="Calibri"/>
              <a:cs typeface="Calibri"/>
              <a:sym typeface="Calibri"/>
            </a:endParaRPr>
          </a:p>
        </p:txBody>
      </p:sp>
      <p:pic>
        <p:nvPicPr>
          <p:cNvPr id="226" name="Google Shape;226;g82b8a101b1_0_39"/>
          <p:cNvPicPr preferRelativeResize="0"/>
          <p:nvPr/>
        </p:nvPicPr>
        <p:blipFill rotWithShape="1">
          <a:blip r:embed="rId6">
            <a:alphaModFix/>
          </a:blip>
          <a:srcRect/>
          <a:stretch/>
        </p:blipFill>
        <p:spPr>
          <a:xfrm>
            <a:off x="6062814" y="1521069"/>
            <a:ext cx="6129187" cy="4598377"/>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538"/>
    </mc:Choice>
    <mc:Fallback>
      <p:transition spd="slow" advTm="31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83702e78f1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32" name="Google Shape;232;g83702e78f1_0_0"/>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33" name="Google Shape;233;g83702e78f1_0_0"/>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34" name="Google Shape;234;g83702e78f1_0_0"/>
          <p:cNvSpPr txBox="1"/>
          <p:nvPr/>
        </p:nvSpPr>
        <p:spPr>
          <a:xfrm>
            <a:off x="415611" y="992767"/>
            <a:ext cx="11360700" cy="2736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5200">
              <a:solidFill>
                <a:srgbClr val="000000"/>
              </a:solidFill>
            </a:endParaRPr>
          </a:p>
        </p:txBody>
      </p:sp>
      <p:sp>
        <p:nvSpPr>
          <p:cNvPr id="235" name="Google Shape;235;g83702e78f1_0_0"/>
          <p:cNvSpPr txBox="1"/>
          <p:nvPr/>
        </p:nvSpPr>
        <p:spPr>
          <a:xfrm>
            <a:off x="415600" y="3778834"/>
            <a:ext cx="11360700" cy="105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800">
              <a:solidFill>
                <a:srgbClr val="595959"/>
              </a:solidFill>
            </a:endParaRPr>
          </a:p>
        </p:txBody>
      </p:sp>
      <p:pic>
        <p:nvPicPr>
          <p:cNvPr id="236" name="Google Shape;236;g83702e78f1_0_0"/>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37" name="Google Shape;237;g83702e78f1_0_0"/>
          <p:cNvSpPr txBox="1"/>
          <p:nvPr/>
        </p:nvSpPr>
        <p:spPr>
          <a:xfrm>
            <a:off x="415600" y="992775"/>
            <a:ext cx="11435100" cy="54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3D85C6"/>
                </a:solidFill>
                <a:latin typeface="Calibri"/>
                <a:ea typeface="Calibri"/>
                <a:cs typeface="Calibri"/>
                <a:sym typeface="Calibri"/>
              </a:rPr>
              <a:t>Biomedical Engineering- The BiliBeanie</a:t>
            </a:r>
            <a:endParaRPr sz="3000" b="1">
              <a:solidFill>
                <a:srgbClr val="3D85C6"/>
              </a:solidFill>
              <a:latin typeface="Calibri"/>
              <a:ea typeface="Calibri"/>
              <a:cs typeface="Calibri"/>
              <a:sym typeface="Calibri"/>
            </a:endParaRPr>
          </a:p>
        </p:txBody>
      </p:sp>
      <p:sp>
        <p:nvSpPr>
          <p:cNvPr id="238" name="Google Shape;238;g83702e78f1_0_0"/>
          <p:cNvSpPr txBox="1"/>
          <p:nvPr/>
        </p:nvSpPr>
        <p:spPr>
          <a:xfrm>
            <a:off x="4958426" y="1427025"/>
            <a:ext cx="7233600" cy="498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Designed a phototherapy mask that will protect a neonate’s eyes while still allowing the phototherapy light to penetrate through and help treat jaundice.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Collaborated with  mentors from the Children’s Hospital of Orange County and the Innovation Lab in Newport Beach to develop the phototherapy mask and ensure that we can manufacture a safe and effective device for usage in hospitals.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The COVID-19 pandemic also created a materials shortage that resulted in our team pivoting our project to develop medical face masks. </a:t>
            </a:r>
            <a:endParaRPr sz="1800">
              <a:latin typeface="Calibri"/>
              <a:ea typeface="Calibri"/>
              <a:cs typeface="Calibri"/>
              <a:sym typeface="Calibri"/>
            </a:endParaRPr>
          </a:p>
          <a:p>
            <a:pPr marL="457200" lvl="0" indent="-342900" algn="l" rtl="0">
              <a:spcBef>
                <a:spcPts val="0"/>
              </a:spcBef>
              <a:spcAft>
                <a:spcPts val="0"/>
              </a:spcAft>
              <a:buSzPts val="1800"/>
              <a:buFont typeface="Calibri"/>
              <a:buChar char="●"/>
            </a:pPr>
            <a:r>
              <a:rPr lang="en-US" sz="1800">
                <a:latin typeface="Calibri"/>
                <a:ea typeface="Calibri"/>
                <a:cs typeface="Calibri"/>
                <a:sym typeface="Calibri"/>
              </a:rPr>
              <a:t>Using the knowledge we gained while creating a phototherapy mask, we can find new innovative materials that can be used to make face masks for hospitals.</a:t>
            </a:r>
            <a:endParaRPr sz="1800">
              <a:latin typeface="Calibri"/>
              <a:ea typeface="Calibri"/>
              <a:cs typeface="Calibri"/>
              <a:sym typeface="Calibri"/>
            </a:endParaRPr>
          </a:p>
        </p:txBody>
      </p:sp>
      <p:pic>
        <p:nvPicPr>
          <p:cNvPr id="239" name="Google Shape;239;g83702e78f1_0_0"/>
          <p:cNvPicPr preferRelativeResize="0"/>
          <p:nvPr/>
        </p:nvPicPr>
        <p:blipFill>
          <a:blip r:embed="rId6">
            <a:alphaModFix/>
          </a:blip>
          <a:stretch>
            <a:fillRect/>
          </a:stretch>
        </p:blipFill>
        <p:spPr>
          <a:xfrm>
            <a:off x="238622" y="1494893"/>
            <a:ext cx="2057800" cy="1732667"/>
          </a:xfrm>
          <a:prstGeom prst="rect">
            <a:avLst/>
          </a:prstGeom>
          <a:noFill/>
          <a:ln>
            <a:noFill/>
          </a:ln>
        </p:spPr>
      </p:pic>
      <p:sp>
        <p:nvSpPr>
          <p:cNvPr id="240" name="Google Shape;240;g83702e78f1_0_0"/>
          <p:cNvSpPr txBox="1"/>
          <p:nvPr/>
        </p:nvSpPr>
        <p:spPr>
          <a:xfrm>
            <a:off x="2639853" y="2008150"/>
            <a:ext cx="1685700" cy="72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alibri"/>
                <a:ea typeface="Calibri"/>
                <a:cs typeface="Calibri"/>
                <a:sym typeface="Calibri"/>
              </a:rPr>
              <a:t>The BiliBeanie design</a:t>
            </a:r>
            <a:endParaRPr sz="1800">
              <a:latin typeface="Calibri"/>
              <a:ea typeface="Calibri"/>
              <a:cs typeface="Calibri"/>
              <a:sym typeface="Calibri"/>
            </a:endParaRPr>
          </a:p>
        </p:txBody>
      </p:sp>
      <p:pic>
        <p:nvPicPr>
          <p:cNvPr id="241" name="Google Shape;241;g83702e78f1_0_0"/>
          <p:cNvPicPr preferRelativeResize="0"/>
          <p:nvPr/>
        </p:nvPicPr>
        <p:blipFill rotWithShape="1">
          <a:blip r:embed="rId7">
            <a:alphaModFix/>
          </a:blip>
          <a:srcRect b="17259"/>
          <a:stretch/>
        </p:blipFill>
        <p:spPr>
          <a:xfrm>
            <a:off x="1453800" y="3238702"/>
            <a:ext cx="3177871" cy="2625912"/>
          </a:xfrm>
          <a:prstGeom prst="rect">
            <a:avLst/>
          </a:prstGeom>
          <a:noFill/>
          <a:ln>
            <a:noFill/>
          </a:ln>
        </p:spPr>
      </p:pic>
      <p:sp>
        <p:nvSpPr>
          <p:cNvPr id="242" name="Google Shape;242;g83702e78f1_0_0"/>
          <p:cNvSpPr txBox="1"/>
          <p:nvPr/>
        </p:nvSpPr>
        <p:spPr>
          <a:xfrm>
            <a:off x="1453800" y="6027434"/>
            <a:ext cx="3643500" cy="72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From left to right: Julianna Bordas, Salonee Darbari, Rini Jayarethinam, Cynthia Perez, and Leilani Camara</a:t>
            </a:r>
            <a:endParaRPr>
              <a:latin typeface="Calibri"/>
              <a:ea typeface="Calibri"/>
              <a:cs typeface="Calibri"/>
              <a:sym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519"/>
    </mc:Choice>
    <mc:Fallback>
      <p:transition spd="slow" advTm="1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83702e78f1_0_2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48" name="Google Shape;248;g83702e78f1_0_25"/>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49" name="Google Shape;249;g83702e78f1_0_25"/>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sp>
        <p:nvSpPr>
          <p:cNvPr id="250" name="Google Shape;250;g83702e78f1_0_25"/>
          <p:cNvSpPr txBox="1"/>
          <p:nvPr/>
        </p:nvSpPr>
        <p:spPr>
          <a:xfrm>
            <a:off x="311708" y="744575"/>
            <a:ext cx="8520600" cy="2052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5200">
              <a:solidFill>
                <a:srgbClr val="000000"/>
              </a:solidFill>
            </a:endParaRPr>
          </a:p>
        </p:txBody>
      </p:sp>
      <p:sp>
        <p:nvSpPr>
          <p:cNvPr id="251" name="Google Shape;251;g83702e78f1_0_25"/>
          <p:cNvSpPr txBo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800">
              <a:solidFill>
                <a:srgbClr val="595959"/>
              </a:solidFill>
            </a:endParaRPr>
          </a:p>
        </p:txBody>
      </p:sp>
      <p:pic>
        <p:nvPicPr>
          <p:cNvPr id="252" name="Google Shape;252;g83702e78f1_0_25"/>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53" name="Google Shape;253;g83702e78f1_0_25"/>
          <p:cNvSpPr txBox="1"/>
          <p:nvPr/>
        </p:nvSpPr>
        <p:spPr>
          <a:xfrm>
            <a:off x="6381725" y="1904075"/>
            <a:ext cx="5658300" cy="41943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SzPts val="1800"/>
              <a:buFont typeface="Calibri"/>
              <a:buChar char="●"/>
            </a:pPr>
            <a:r>
              <a:rPr lang="en-US" sz="1800">
                <a:latin typeface="Calibri"/>
                <a:ea typeface="Calibri"/>
                <a:cs typeface="Calibri"/>
                <a:sym typeface="Calibri"/>
              </a:rPr>
              <a:t>Smart system that utilizes machine learning to do automated inventory tracking for your home pantry.</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a:latin typeface="Calibri"/>
                <a:ea typeface="Calibri"/>
                <a:cs typeface="Calibri"/>
                <a:sym typeface="Calibri"/>
              </a:rPr>
              <a:t>The experience in doing this project was challenging but also exciting and enriching. </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a:latin typeface="Calibri"/>
                <a:ea typeface="Calibri"/>
                <a:cs typeface="Calibri"/>
                <a:sym typeface="Calibri"/>
              </a:rPr>
              <a:t>We were able to learn about new technologies over the course of the project and actually be successful in applying them to our project. </a:t>
            </a:r>
            <a:endParaRPr sz="1800">
              <a:latin typeface="Calibri"/>
              <a:ea typeface="Calibri"/>
              <a:cs typeface="Calibri"/>
              <a:sym typeface="Calibri"/>
            </a:endParaRPr>
          </a:p>
          <a:p>
            <a:pPr marL="457200" lvl="0" indent="-342900" algn="l" rtl="0">
              <a:lnSpc>
                <a:spcPct val="115000"/>
              </a:lnSpc>
              <a:spcBef>
                <a:spcPts val="0"/>
              </a:spcBef>
              <a:spcAft>
                <a:spcPts val="0"/>
              </a:spcAft>
              <a:buSzPts val="1800"/>
              <a:buFont typeface="Calibri"/>
              <a:buChar char="●"/>
            </a:pPr>
            <a:r>
              <a:rPr lang="en-US" sz="1800">
                <a:latin typeface="Calibri"/>
                <a:ea typeface="Calibri"/>
                <a:cs typeface="Calibri"/>
                <a:sym typeface="Calibri"/>
              </a:rPr>
              <a:t>One of the biggest challenges was trying to figure out how to make changes to our design and improve on our mistakes.</a:t>
            </a:r>
            <a:endParaRPr sz="1800">
              <a:latin typeface="Calibri"/>
              <a:ea typeface="Calibri"/>
              <a:cs typeface="Calibri"/>
              <a:sym typeface="Calibri"/>
            </a:endParaRPr>
          </a:p>
          <a:p>
            <a:pPr marL="0" lvl="0" indent="0" algn="l" rtl="0">
              <a:spcBef>
                <a:spcPts val="1200"/>
              </a:spcBef>
              <a:spcAft>
                <a:spcPts val="0"/>
              </a:spcAft>
              <a:buNone/>
            </a:pPr>
            <a:endParaRPr/>
          </a:p>
        </p:txBody>
      </p:sp>
      <p:sp>
        <p:nvSpPr>
          <p:cNvPr id="254" name="Google Shape;254;g83702e78f1_0_25"/>
          <p:cNvSpPr txBox="1"/>
          <p:nvPr/>
        </p:nvSpPr>
        <p:spPr>
          <a:xfrm>
            <a:off x="435425" y="1005700"/>
            <a:ext cx="11345100" cy="7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rgbClr val="3D85C6"/>
                </a:solidFill>
                <a:latin typeface="Calibri"/>
                <a:ea typeface="Calibri"/>
                <a:cs typeface="Calibri"/>
                <a:sym typeface="Calibri"/>
              </a:rPr>
              <a:t>Electrical Engineering- The Smart Pantry App</a:t>
            </a:r>
            <a:endParaRPr sz="3200" b="1">
              <a:solidFill>
                <a:srgbClr val="3D85C6"/>
              </a:solidFill>
              <a:latin typeface="Calibri"/>
              <a:ea typeface="Calibri"/>
              <a:cs typeface="Calibri"/>
              <a:sym typeface="Calibri"/>
            </a:endParaRPr>
          </a:p>
        </p:txBody>
      </p:sp>
      <p:sp>
        <p:nvSpPr>
          <p:cNvPr id="255" name="Google Shape;255;g83702e78f1_0_25"/>
          <p:cNvSpPr txBox="1"/>
          <p:nvPr/>
        </p:nvSpPr>
        <p:spPr>
          <a:xfrm>
            <a:off x="2439000" y="5331250"/>
            <a:ext cx="4517400" cy="29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By Trejon Adams and Christopher Stevenson</a:t>
            </a:r>
            <a:endParaRPr>
              <a:latin typeface="Calibri"/>
              <a:ea typeface="Calibri"/>
              <a:cs typeface="Calibri"/>
              <a:sym typeface="Calibri"/>
            </a:endParaRPr>
          </a:p>
        </p:txBody>
      </p:sp>
      <p:pic>
        <p:nvPicPr>
          <p:cNvPr id="256" name="Google Shape;256;g83702e78f1_0_25"/>
          <p:cNvPicPr preferRelativeResize="0"/>
          <p:nvPr/>
        </p:nvPicPr>
        <p:blipFill rotWithShape="1">
          <a:blip r:embed="rId6">
            <a:alphaModFix/>
          </a:blip>
          <a:srcRect l="12555" r="24348" b="9395"/>
          <a:stretch/>
        </p:blipFill>
        <p:spPr>
          <a:xfrm>
            <a:off x="2306600" y="2213625"/>
            <a:ext cx="4006399" cy="2887025"/>
          </a:xfrm>
          <a:prstGeom prst="rect">
            <a:avLst/>
          </a:prstGeom>
          <a:noFill/>
          <a:ln>
            <a:noFill/>
          </a:ln>
        </p:spPr>
      </p:pic>
      <p:pic>
        <p:nvPicPr>
          <p:cNvPr id="257" name="Google Shape;257;g83702e78f1_0_25"/>
          <p:cNvPicPr preferRelativeResize="0"/>
          <p:nvPr/>
        </p:nvPicPr>
        <p:blipFill rotWithShape="1">
          <a:blip r:embed="rId7">
            <a:alphaModFix/>
          </a:blip>
          <a:srcRect l="18983" t="2512" r="12410" b="6471"/>
          <a:stretch/>
        </p:blipFill>
        <p:spPr>
          <a:xfrm>
            <a:off x="311700" y="1690825"/>
            <a:ext cx="1994900" cy="3932625"/>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05"/>
    </mc:Choice>
    <mc:Fallback>
      <p:transition spd="slow" advTm="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g83702e78f1_0_15"/>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263" name="Google Shape;263;g83702e78f1_0_15"/>
          <p:cNvPicPr preferRelativeResize="0"/>
          <p:nvPr/>
        </p:nvPicPr>
        <p:blipFill>
          <a:blip r:embed="rId6">
            <a:alphaModFix/>
          </a:blip>
          <a:stretch>
            <a:fillRect/>
          </a:stretch>
        </p:blipFill>
        <p:spPr>
          <a:xfrm>
            <a:off x="859834" y="968050"/>
            <a:ext cx="10472329" cy="5889949"/>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55"/>
    </mc:Choice>
    <mc:Fallback>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6"/>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69" name="Google Shape;269;p6"/>
          <p:cNvSpPr txBox="1"/>
          <p:nvPr/>
        </p:nvSpPr>
        <p:spPr>
          <a:xfrm>
            <a:off x="1902070" y="625594"/>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2F5496"/>
                </a:solidFill>
                <a:latin typeface="Calibri"/>
                <a:ea typeface="Calibri"/>
                <a:cs typeface="Calibri"/>
                <a:sym typeface="Calibri"/>
              </a:rPr>
              <a:t>Student Research Opportunities</a:t>
            </a:r>
            <a:endParaRPr sz="4400" b="0" i="0" u="none" strike="noStrike" cap="none">
              <a:solidFill>
                <a:srgbClr val="000000"/>
              </a:solidFill>
              <a:latin typeface="Calibri"/>
              <a:ea typeface="Calibri"/>
              <a:cs typeface="Calibri"/>
              <a:sym typeface="Calibri"/>
            </a:endParaRPr>
          </a:p>
        </p:txBody>
      </p:sp>
      <p:sp>
        <p:nvSpPr>
          <p:cNvPr id="270" name="Google Shape;270;p6"/>
          <p:cNvSpPr txBox="1"/>
          <p:nvPr/>
        </p:nvSpPr>
        <p:spPr>
          <a:xfrm>
            <a:off x="0" y="1598996"/>
            <a:ext cx="78867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Independent study (199)</a:t>
            </a:r>
            <a:endParaRPr sz="28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Units</a:t>
            </a:r>
            <a:endParaRPr sz="24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Letter grade</a:t>
            </a:r>
            <a:endParaRPr sz="24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Apply to degree requirements</a:t>
            </a:r>
            <a:endParaRPr sz="24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Undergraduate Research Opportunity </a:t>
            </a:r>
            <a:endParaRPr sz="2800" b="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2F5496"/>
                </a:solidFill>
                <a:latin typeface="Calibri"/>
                <a:ea typeface="Calibri"/>
                <a:cs typeface="Calibri"/>
                <a:sym typeface="Calibri"/>
              </a:rPr>
              <a:t>Program (UROP)</a:t>
            </a:r>
            <a:endParaRPr sz="28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Faculty mentor</a:t>
            </a:r>
            <a:endParaRPr sz="24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Proposal writing</a:t>
            </a:r>
            <a:endParaRPr sz="24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Thesis</a:t>
            </a:r>
            <a:endParaRPr sz="24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a:solidFill>
                  <a:srgbClr val="2F5496"/>
                </a:solidFill>
                <a:latin typeface="Calibri"/>
                <a:ea typeface="Calibri"/>
                <a:cs typeface="Calibri"/>
                <a:sym typeface="Calibri"/>
              </a:rPr>
              <a:t>S</a:t>
            </a:r>
            <a:r>
              <a:rPr lang="en-US" sz="2400" b="0" i="0" u="none" strike="noStrike" cap="none">
                <a:solidFill>
                  <a:srgbClr val="2F5496"/>
                </a:solidFill>
                <a:latin typeface="Calibri"/>
                <a:ea typeface="Calibri"/>
                <a:cs typeface="Calibri"/>
                <a:sym typeface="Calibri"/>
              </a:rPr>
              <a:t>ymposium</a:t>
            </a:r>
            <a:endParaRPr sz="2400" b="0" i="0" u="none" strike="noStrike" cap="none">
              <a:solidFill>
                <a:srgbClr val="000000"/>
              </a:solidFill>
              <a:latin typeface="Calibri"/>
              <a:ea typeface="Calibri"/>
              <a:cs typeface="Calibri"/>
              <a:sym typeface="Calibri"/>
            </a:endParaRPr>
          </a:p>
        </p:txBody>
      </p:sp>
      <p:sp>
        <p:nvSpPr>
          <p:cNvPr id="271" name="Google Shape;271;p6" descr="data:image/png;base64,iVBORw0KGgoAAAANSUhEUgAAAIoAAACKCAYAAAB1h9JkAAAgAElEQVR4Xuy9h59c5ZEu/Jx8OsfpSZoZSaMcQRJBgEBIYDBgY4zTrtc5Z+/uZ6+9199eh2t719nr9TqtjW0MmGCwyDkLJCGEJJTTjCanns7h5Purenvkvb/vd6XvD/CAYNTT033O+9Zb9VTVU09LALD0n9wbfTn4vAScByBJj/31668rEADPBsBXT3xbe04iIwnk4M9/XZa/rsD/bQV8YLO0+MvOMxKw+a/L9NcV+L+tAHkWacmXnWDuCX6AK0/8q/bsX5fsryuw6EvOZlnCM62VKP4fhnLs25r0+LafBZAkSJKEIAAkif6qQJYVBEHAj0GSAciARP9KCBDA933AF79DTzFMHaGQATkI4HoOfA9wPR+abkBVVeTzBUTjaZihKJrNBjzXha7IqFRKiMXj8CUJlUoNoXAcgaTCcixUSmW6NMiyDEXT0NbWhunpaciKAl3XYVs2EvE46CKqtSrfA12nrmtIpdKYnJwQj9G/kgRD1/l9xZc4L7IsvqP7CQKPf1/m9VBQq9dwx5134vUDBwBNh+T7kGQJnuPgkx/+EBb2dkGVJQS+WKeA1oTXw+d1ou891+Prpz+SIsG1HXoiv7duGIjFUqhUq3AdG1LgQVYkGJoKx3bg+/S7EmRFhiLL/Fp+63dpTelngE83BznwEfgeXNeGbTfhug7fD903bZ9haEimEshk2uBYNhyrydftuTaazToueNPn/w/b+P8ayp9/FgStzaBXpEUSS0fGQdegIODH6I/4ERkQPU7fs8FAIpuBrMp8k4aq8uOeF8DzfF6kkGFitlyCakYRjWfgNC14jgVT15AvzCCWSKBQKMMwQkimsmg0LZQrZTi2LW5WURCJRBEOh1Epl3lxaHdosaORKArFQusSFX5+LBbD+Pg4P891XX4slUqKTZpbQEmCosh8Z7zRfF/CSGizG/U6duzYgWaziWQmBdMwkZ+ZRrFYwDVXboWpi/dy6VT4ASR+DV8YnefzKtJjdP/CgDxxGAFEYzGEwzHIisbXyKsbeMjnp+FYDUhBAFVVoGmaMEDxBKiKWHc2RzYaei8XvmfDdZrwyEAkYYh0LZqqIpFIIRQ2YOgqbRi/Hhsdf++iXCngkpv/6eyG8vRDtwSeb7cWSW4tlFg4NpZAeBIyIloUenHX8aEoYpHEBQEeGYqiQlNU0DLrhiZ+5omF890A6WwaU7NFKKqBcCTBRkQ/I2unjaaNKBSLSCZTgKTA93yUyhVeaF034Hou4vE4qtXqGQOlS4jHEyiXhUcR1xggGo3g1KkB4QjJIykKkskkTF0ns2ZDICMh7+R7Qet0tgwFslhE+Dh58iQbWq1Wg2vb6OrqwtDwaSxbvBixSAS+59L2AwGd6uDM/dJGnrkez+PH6TpoozVNh+24fKIlWaxj2AyhWq3Ad22+FjKSkGnAdVxef/Io9DituEXeIPCh6yo814JjN9hIZJkOQQBZUqCoCq9BOpUiH9kyUh++RwZCnkZmIwRcDA8NYtM7v3x2Q3nlhbuDcrnILghQ+GZa+48gUCDxStNCiMUj1xtI8pkTyL6HPAu5djOMeCyBSrEI224gFArBNAyxqfREWkxNg+u78AIZiUQWgArHdeAFPur1Gt98qVBAOBSBpofFlvoBG0OpVOETRIZj2VbrOiWYoTCfroA3XIFl2TAMXRi150ORITyHTEbhtsKMD01T+X5bMVW4cdpgDkUivA4NDSGTScNqNmG7Lhq1KqqVMuZ1dyNkhqC0Qja5eRGCxO/PeSlaqDmDoYOj0NpBguf7vG6qonIYjYQjsB0L9VpVePJWkKfLE16+dSJBm+3AcSy4LoVwC/CFMamKhGg4jGg0DtM0oakKPN+DR8ZG66YpbKh0PZ7nwbUtWHYD0/lpXP72c3iUR+79EUcWsjD2GrxwECFDIixg8vd0NMka6aRLtPItj0PWKfwqvwg/hy6i5ZLYWBKJBJSAQphw77RzFMUbTQ/ZXDd0M4R6vc6nqFQuQpWBWqkC3TABVeUQRl6MrpEuLxaPMSYhw6ZrVDWVTwe9LxuRRUYvsdHQQkFyedllSRWuem7RCY/RvcJjr+L5TuvaCa8I3DE+MY5UMnnGg05OTKBSrqC3r4cNhQNXy9P6dGtBy6vxGnjidBOGIIzRek3GXfRcMhoBMaAoqvBugc1hjDyI2toPei55QTdw4dlNNOoVOE4TElwOpWRI5GmzmQxU2psWhiRjqtcqSKXT7GHIC9nNJhzHZhxJv+t4LoqVIjbd/MWze5QH7/7XgI2EF1acOmE4BFQV3gwyErYj3mkKLOLnAifQCWmBuUBgEnZvgc+nhdaRFjSbbWeXJ4AcvYeCUrUCRTeQyXVzOHIcB6VSAZFIGErgY2p6kg01HIrCtsRr0nsRuNONEFzHg+O4iEYiCEUibGwidgdslIqs0tnlEyzwAsNwfh3btnjByJvZTpOxEBmH59HppM0Wh/jE8ZM4PTyClSuWM5idLRRw5PAxXP2GqxhI6+QhHQeqprPBSi2vQjhAlQlw0jUIsEJGw3bFjovRL58xwhGqpnF4y7W1M+C2mhb/niwJDOLaTVhWBbZVh89A1UfIMJCIxRCPR6Hpqlh3XnuPDViWAjStJmQFbBBNq8FrTI+T4RAgJoOpNurY+Oa/P7uh3HvrVwKKLGcMheL2XKbAsZqWWoIfUHxV2crJG/AdEhiUVQRQ+HlkCML70GYB4VCITwktWiKVRa1aRCKRhCyF+HR7gc3ZTNMKEEukoeoUpigGW1Dg8caXC0UYmsbQmlx/tVpmjxaLJhCORGE7tNg+VF3n91IU4bT59PJduXBdOs0uXKfGeKNUmoXvuwxCKVzMAUUBzMnAKOT67GlGx/I4cOgYxifHMDtbhmkauHD9eTh/9UreYDr5hm6wRxAu3YXveLAti4G55bio1xtIRCOMxQirEF6iG+XQ6Lq8ruT5GvUaVHKnPkQY1jRei1gsjlgkCikQXoDCSy6bZSOhvfJ9B45l8T1Rxkf3Q69FhmF7HvKlAo6dPI4Dx46gXK/xPWeSSaxYthTLli1GKhXDsovfe3ZD+d1PP0Rwlb8I9JBHoY0mixUnjNwTsGfvCQZTq1Yu4kxFxHO6JnLnMp9igaLFBrEXolOtKkimMkhns8hPTwCBivaOhTBDSUgSLbTGWVXTcRGJpaCbEbb0Rq3CG1GYnsDgqaOYmhzl9xcbSyCQTgwdz0A4KfqWHiOjank7un4/kPDii7sRSYSwemU/VAo/csvHtJwi3/LcNfMpFkUAetlizcNr+4/i5OAIYMQRDZlY2JXEulXzOXRw6tvKFkX+JJaGrsnzA4xPzuDll3di3flrsWhhHxsTg95W5iIcSyvtbeEZOmW0nuRZavUGurv7kE7nkE4mkU7EEQ1HoNE1++QZKQQF0DQZku+h3qhxWLZswlQOXt77Gv702BMoVKuwXQ+OTQZKoU1CyJCxoLcTn/rMx3DF1Z84u6H8/sfvEf6EXGTL5YpsRiBs2naK/UePDvMJX7xkAaKRsFigFjShUOJS7KdU0COgK86yrErQDAO5jgXoWbCUw8jI6VMYHjiCWCKLZKoXEjTGRfR6TctGPNPJtRSq59SqZU5pB44fxunBw1AkEY9FKCR8QiGCYiKFTYFJCP8QAKffp6sgMDs5NcnZTyqZOJOGkhkEsi/CKQhncTxtgUYZgeTy70/l69h/YACjk5NwAxOBp6C7O4RrNl3AdSDyKLz5ZCzs8OkfSmEFVmHQ6PnQTZMxmMJZpM9GSN547pCKcC7+o/kSHJfAKnloCX19CzBvXg8MRWZs4tk2ELhQCceo4vrdZhPNeh0N8iKWBcd3MTGbx/f/6xacHJ/i8EUe1/EkNKymOBaSj4ihYM2KXty97eDZDeWxe77CS0WAS9wYuTdhIFT0oRNM7pxLSAGdHuGqBYij9VDYC6Ry/ajXyijmhxk7cPFKVmCEIujs6kc0luVaiG01MDFykgGhaSSgahFCHZAkTeAeWYOkaAgCFUbI4LhP3rheKYk0VxWgldy1YRh8DbSghF50TYdu6mjWbUgKWa2EUrEggCSlp3ySGaXw9VHmQX+EYYvsSkDdQGRHAW2Yj0KxjGajxpsrSzpMA0jH4ohGYxymGHsQym6Bz7kiYSqRFmGGgT7hEwppdPAcaKqORCLOoYaMncJpk8ONCk1SMHbyOGA7iGXbOIy6jgXPrqNaKfCeUFgPGzoMXYauSggcwjUNNCyLMVPD9/HrO+/GUzt2oelyAs9/CPtp8GColOFSgQ6IpyLYuWfmHBjl9v/BZkEpOJsHx+nWy4p6jqi9ERijqqcMpFNRTtHoR6oRRijTjflLNqFcHMfpY9thV23O2Ch8uX4TruexkaiqgWwuh3x+Fq5FaZ0Cx/ZQrdXg+Sqn3VSZVLUQ/ECDDxWdPb0MdA3NYERPQFZULCnb0WG7PrY9+BAKhQLe9c53Ip2MIZ8vIRwxGcRRBjQ1PYOp6WmuqAq37okMjHAC+35haJSii/SWimeEyXTk2tv4dCuEZyhkBRT+gHxpFqVSla+ZDcwThkahePGChWjPZNjQCbQrfBAkeFRJVekwStBkqnOEoHIF3OfwS6FbcXxYdhWVB56C41tw161GzW4iGtJhNQqYGBtGLtuJ7q55SMViiIR1Pki+7bChULjxbBejswV86VvfQcVqIKQEsD2HPXI6rGJpVxsW5NLw5AB7B2cw3nDx0isTZzeUH33vIwFnO+wmyGm3Mhwq7DRdjI2Mo1ytQdNDUHwX87szyMZVREwFkqognExBT/YAZjefusLECXaBltNkYyEPYjVtmKYuMikq4bZcLNmjAgcyp4QEmOeyKAWKZsCTVMSzfSg3REmcQ83ctVJoCQDH9fDSzh0cFi+/bBNsDzhx8jQWL1oAU5e5AEiGmS8VsWLVan4NDkqBqCZzetnCOC1MfyZLod+NRsOcoZBRsQmRIVHaTdkdOVdF48yGq6+SjNGRIYwPD2DZ4oXQNJONhMrz9L6EveoOsHPXAWw4fwWWLOljD+nQsSZDImN0fd78bLOJWr2KIdvB7t27cOF5K+A3CyjMTKMt24Xurh5kEgmEdMqqfAazVIjjEr7l4MU9e/DjW36PZNRAe0yD5DaQjshoT4TRmUkiG43Ak2zsH6vj1bESnnxh9OyGsu3BHzOYbZVBWrE2QLNh4YnHn8OOnXvRtBxodKNSwAWxeNTA6sXdWLakB23tCeT6zkfHwo28cJOjh1EtTsCp1+C4Aep2gPHxKcxLGa3UWLh/CilWw2L3xz0RDoC0geSqFQTkDmQVWrwDdmAgrIq0mDDBmXZCC0M5HOroNTWcnizhjnsex0fe/zYkI9Q30TE+NYWyHeCiy69u5UEU1RW4HIpccA+D0mgqu1P9wxWPw7ehtWo/TdtjTEHvTSDbNUMIVJ1DiKSqhNoZJw0dPICJ/btwwYoFiMWirVTc5iKDp8go2xpuv/NJ3HTTFly99VLhiVrlekpdqbCXiMdQK+UxMnwaRqwNjz/6KNYsXQC7PIHS7BQ6OnrR27MA6VQcOhcRHTjNJjzLhu3YqDfr+ONDj+C+J57AglwcGVPgzb60jo64AcvXYHkOujuSGMmX8czhSTz20jk8ysNP/pKc6ZlTxGAs8DEyNIbbb7sHw8MTotBGLpKrsIRZKN7KMEMKNm1Yhi1bLsemre+BGUlh8NjzmB4+yBVM2w3Q9CMYGDiNRW10tuZSVsAIhdEgLKECqh6G41LokdiziLq7Ap9CUSgDKzAQ13w2lDmgLWpmc41w4SXoLkZnG7j17qfxoXffgEwsgKlqmJyeRr7h44JLrgRl774RhqfoZA9c2qbN9yj8UEii001PIqzmOQiHDPiui2aNqqCAZoahUSld0+CbYbp4yCrhKgGuR44cwvShV7CqN4N4gtoUVAG1GdNRm6Psmbjl1kfx/vfdiCsuv5DxFafkCnkpj/tKiVgUxfwkJsZGEEq04/5tf8aGlUtglcZRLsygr3cRFszvRzwWYW8o6ixUyrcYqFLW84dtD+DJF5/Fkq4sJkeHUbccLMyaWNKZxMHBSbiyjqWdYfTN78NjBwaw7YX82T3KQ0/8XPT8Wm1g6oZato27774Xe/YcQrPpQwtkJHWPgVa56cDyZXGD1OzTgTe/4RJs3rwFS8/bCN9rYOT4blRKM/B9GXUvhFMnB7EoSy5SlLPpyzBDnD5quoa2jg5MTBRhO6JeQ4GG6wMEnsNZNH0DCZMOrXhceIC5oiCFhVbPCcBYsYHf3PEEPvA316EzKTPApaxnPF/BuosuhSxrcIwIfD0CW5SC2Ju0AgsCi3AMGYsL2XURjuhcpGrWHThQMX/JKliNGpxqBU1NQqDpkGWDD5IkBxg6fAjlY3uxojvBjU4yMrtpCUMBUPJD+M3vH8YnP/luXHTBKoHfzvSofH6vSCSE6ckRFGamEI7lcPddd2LjulVozI6jWpzBsqVr0d+/hGs6cKgl4XGPiLrAlVqdD+kf770bR04cQNpUUZwZh+sDbVENl65dhmOnTkM1DSyZ3wFNV7Dn2DD+7b6hsxvK/Y/9JFBVTXQiPZ9TuNnZEr72tW/BtSjLUdGX0rB1eTvaEhEcG53BsYkypss2Zi3q6kpY2B7Hpz90A8LRGDoXrkGlNI3C1BhcX0HdMzE8NIKeqOi5cNotUdvbZA9ihlWsW3c+hgfHMD5dRt0K4HBpnvyPDMnMouFpDMKolyE2VmCFOa8iviXDCjBddvCL2x7De99xLbozCjRdx/T0FMamCli66nzIig41moRvRuArWqtI2AQV+VVVB4Ec7sb6DvxmHfX8BCK6BsmMIZLpRjTbhcBzoDp11JqVVn+H2hoKJE3F4IkTaA4exZLOGFLZDNMKmrU65wOeJMEy0vjFbx/EZz/9Hpy3ZjEfOEEXoAyLEoSAC4z5yVGUCjPQQincc/dduHT9GtRnRlAtz2L9hk3oXbgIGhUzqUrruXCadW4qElWjUa/i3ntuQ70+A823kTDA8KFZK2PlwnnwmjWomoL2nhxK1RryUwV88pbjZzeU+x75d5H1UPOplddP5yv4X1/9FiRXRkz2ce3aeVjdk0JUo1OhoGbZqFoejkxW8fyxUSJW4Ouf+1tsWN6D4XwZaiiBSrUGOpxWEMHI8Aja9To0RdQ7qDAWCkWgaFRwc7Fu/VqUZ8uYmK5gpmShSgkReRQ2lAyajoFszOC8nw2oRQngfkyrfjOHW4p14Ce/fQh/c/NV6O+OIBVPYHBgAMPj01i4bDUUVWdsoSbSCBSN6xLlUhFdy9YioA41ZXIeNT49BHYD5RNHoDRL3FSMd/YjkZuHgNLPqWEogY1KoQiLuumSDMuzMTKdh+lUsKA9jlyunQ2lVioxGPcpvEQ78bPf/Bl//9n3Y9nSHu6Qi2phAJs4KIHHVI389BhqRLOQTDyy7X5cun41yuOnUK0WcNnVb0FHTx9HacWxETSbqFfKKBeLzG1pNBt46rE/ozQ7isCuQHKbmJyegW276MmlMa+jHRPjQ5jXkUYsEUUklcLNX3vm7Iby6Pa7ubQ5hx7IgxTzBXz9C1+EIfm4fHk3chEJpqojlwwjGdE5nSR0PVNz8MDeIQzMWvjcB2/Ee266HFOTM5iYrcKBDgchuHIcQ4OnkNFqiGpU7la4sxuKiv4EfAc9XZ1oNF2UqhbyZQvFuoemRwBXhmSkUbNM5DJhKNS9plPEnA+2lhY/RqSX9NeaJeMHv/4zbr5xK9YsTGHevHk4dOB1DA6PYf7ilRwiVCMExBIgQoRbK6FuW0iuvQxcYaBOM6EpOjieg/KBvbBqY9DsAJUgjFXnrwMaZZRGTzHmsmwXtidBV1XelMF8CRE4mJ9LINee455SvVRhDOhChRvrwq9+dy+++PcfRW9f9kwnm7ImCjsURihhKM5ModGoo1j18MKTj+Oyi9YjP7ifiV5b3vFBpDLtIuuy63DKJdQKsygWZ7nUQGX/fa/twKmje+HU8tztrlXrXNXNUe1GIsdZQSIeRSKTxEXXvRnnX/cv5zCUvS8IMEtvSqlnoOD009tw262/RU9Cx/rlbRganUahLsEMGli7IIdEJMoZhgsZB6ebeGb/SfzLlz6Jy8/rRa1URLFSQbERwFFzCIwUhgePI6eWkYoYiIZ1hE0dWjgqGGeeDUXW0XQoQ/JQqtsok6E4ASwnQGBmUGqY6OpIQvGcM70jbhlQljLXMmgVVau2jO//13248dpNWLu4DV0d7Rg4eQIDw6Po6V/GFWhVM2HEo5DLFVgTE3CTGajrL4OsRrgs7rQwW216DI3D+xA4VQSegaqr4qLNl8K3SsgPnIRVr3GxjEC07trQ/SaOThURNVX0taeQbsswm8yu1jhM2q6EmhbFH/54Lz7/OTKUTtGtD6hoRmkydb1FtbWQn+YK7PDELF5/dRc2X3Yxhl/fjmq9gWve/XGEQlGu+zjlImr5aVRKBZRKRTQo+/E82E4NO7Y/hYEjr0H2HURVBRlDQkc2iWgigdHZWRSsOlZuvAJv/9BnEElddHZDeWLv81RsPtNDsUtTmHroVuzf/xrikSgW9USRL9YxOFGHqVhY2p1h7PHK8VHAiCLbNQ9HT4/iG9/+EuZndNRmZ2E3q2g6EjyjDa6RxNjwONrUGaSjOkxN48aVYppcWeWMgsrKTsDl5VrTRqXhsZFYtgdfz2KWDKUzC8V3OHTNcUUEi06QdeaYdxU3wPd/vQ3Xbb0EFyzvZJ4H9ZiODwyid+EyyNSppQOhylCp21yuwU61QV9xHqRImjfK1WTIbgCnOIXS66/BaTTgORIcKcCaKy6Hrho49couWPUq90woVMQJ6voV7B+eQSIWQV9HBslMkumaXqMJ1/ex7/AhPPb8SxgdH0LvvBzWrVuHrVe/Ef39yxEKxbiiSoZHoL04m2dc8/rRUxgfPIkrL9uIQy89AscP8IZ3fZRBfb1WQ3l6CrXiLCrVEvd5yCvx4ZECjA2fwMP33wXVr6MrFUVvNo5sOoF8tYFTk9Ow4eAj//gVrL94C5TQyrMbyjN7nqFad4sv6qFZGkPjhUcxemofXElHV0ZDWKb0lRpKFnTT4GrkriMjmK42Ec7kEArr+Nwn3o6oIcO2BC3Pd1VOwYJIFuPTNjLSOOJhFRr1dRj46dCZXOShGSiwXIXL5ZbjoWELb0IsME9PY7YWRntbkus4dAI9lwhJVP8gSl+rBM8NQB+NQMXPb38CF69fjkvW9KGjvR2nThzD8VMDmL94OSKtjisVCyXi/HLnUuNUXqEsRVKhplKcsVnFKVROHEetJHojVGPN9s/nckF1tsihx200ENIUpEI+VK+GvYOTSEZCWNjRhlgiLtbNsrBrz27cds/dKFaLSEYV5FJxJBNJZHJd2HDpVXjzje9keiI1UemSquUiTN3AiztfRWA3ceH5a7DnifughcK45IZ3oTw7g+JsgT14o1FFk3iyTJ0gikEANWTAqpXxu1//J8rFGaiyh1iIuNASLNeDGQJWLluCT335m0jleqBGV53dUF7c/zwnDdSiZuxRn4E7fAyndjyBfL6I+UmTy831BjWpiGNM4YOMRYULB9XARCKbxZbN66hhBIdOuGtzKZtCE7QoKq4B05pkQ2GCMhWxNA2qQaQoD26goknlfJf6NgEsN4BLxmA78MwUCk4OyYSBiEbkA4UXg3gUhJMoWaPTSl6F/y4Z+N6vHsCF69Zg8wW96My1YXjkNA4ePoTly5exe3fkMHsarkKbUVQJbAYBzGgUCpGRwiFuKnqNEsoTedRnLQTUgCMM1LThwkaqexF0TYI7O80Uh/akDMXz8eL+w+hIxrCwM8vUCTIqohp+54ffQWdKwvLuMJLRMHJtCVoEPH9wFHmk8OWvfAt9XfOgh0IMbo8d2YtH7v8jpvNTSMZyeP97P4jjr77ElIPu5RegVpqFxeRoh4Gyphmi+OdTmi6ok/mpIXz7a59DrTzDrELyVIYSIGSoWNKdxNIli3D1+z6PbPcCmInzzm4o2/fcx7mD4KT4kKj5VKvhyGs78dpLL2JRIsSLOzxRQKVmc8oaMTWsmZ9DKhlDFVFIyXZctnULst3zuNQ9O3oSsl+DpviQPeKsUGuAup1EZhJMNyZyU5ZBdQZPQ8PT2a2ynXmCwmjbPgIzAVvrQzJGm2syAYdokFTRJNISXTj933c9rm/4sokf/mYbli9ZiGuvWIWwHkKxOIFnn/ozZNniwlrP4ouxeNFqOA2PDQOqJojapgmbicweAz5V8RlQ15uAV2pg8ORRPPHMA1C8BjZtfhPmr9iAEDkk10ZYbUD2fGw/eAQ97Z3o685xZZau7a577sSRPU/hshU5dMUUhHXCaBpzZwfzDh47VMQN7/w4Nl1ypaBweh4O7d+B7S88yjyfvq5uvO1df4tmtcEURz2cFIMRlL0xqzCAVXPQbNThWjYX+GZnx/HUY3fh4O4n0aiXOGmIGDLSUQNt8TDa03Ek5q9AOToPV27diqWrbji7oex45VaRHlMHkxMJCV7TxsTgMdx/1x2ApyOqOKjni8iG4zBkA0cL02jPJbBkXjuscCeOlQy84S1vxMKlKxEJJ3H89ZegOgXMTwMh34WvEgtfBTw68cSFjcB2mwgUGkugnpAHJ1Dh+gFsF4xNGjyuAKiRDMzsKvoGEdlGtdpE05M5fSa+J3N5XfdMLUGNJPGfv38AbekY3nr9JTANDVYtj6GTe+A7DRi6iUgyh2S2F44rwZU8hOJZ0fyURDm9UikyGckMmzCTcURznZg4Poyv/8PHUM8PI6L7uOmN1+H86z+EhYtXojo5gHqxBMlzcP8L25GIJDC/Zx6oPkUFtfv+fBe08lFkIj4WZOLIhBU4RG42DUiKiQcPV3DtTR/Ghg2XsfFS1jMzNYBDB3cjFM3BrU7j+jddh2S6C4AGmbAZWbLvwaECaANoVhrwrDqaVh2Wa+HF5x/Atrt/jq6EBiraDYUAACAASURBVFVyoUs+slGdE4pISEMQSmHR5nfgl3c9DLtZw0MP7T6Hoey8JSDmFbXLyUhGhoZwaN8hNAtF5E8fw96BCXQlwrhw4TzIjQqqpRoqUDBUaSCe6sS0F0URMbzp+q3o6OhCKBJDuTTJIxsdEQ/tRhk6l5ECaIaJitINW021Rgw8Tt9UvwRdpZTbw/HBMby05wDGp4rQZB2ZbBf6V1+Gju4l2HBePxqWh9mKxZ6HRg2YbgkP4ZAGQ5UwW6rjhz+/l9/zbTduZIKx0ygiP3WEW/rxZDskNUD7og0IzJhg72nGHPOJQw7VMxRF51BKWVo0FML08Aj+8d03Y2mkinnpOJZtvBb9b/gwerrb0CyMYGzgONLJNB5/6RVsXHcB2rMp5Dq6uRH48x/9L4wc3o7h04PoiGpY2pPCoYEZxNMxXLh6IR49ZuHat34Am7dsRdgI8YHdueN5nDp1DICJ9kQEff396F+6mpusk4NH0b5gKTRVQ3m2wiMQL734LF7Y/gz3yCTZR0c2gkf+dAt60wbSIQkxQ0HM0LgS6+smQn3r0bFqE77xre8wgez1106e3VB+8qOPBhsvvQRGSIdnAb/+yU+ZJnDg1AjeuK4PL75+FNW6h0uWLkBnDDwqAT2OXaemUVHbULYldHTNx3vesgGJsIlUWy/yMxOIZTqYKJzQmgj5VVQqVTy/cy9WX7AZm7bcyCHIsfIojh3FzudfQDSVxNBUHn+45zHMlIoI00iHGRa4I5TFFVdcjY9/6EPIZHOCe0bMf0/EYhE3RVOx2LDwP771B6huA+99x6Uc9vIzgzh25DDCqQ4kOvrQKJ+GnuhBpH8zTENhwnK5XIBqZlDMT6BYKiEcboMWikNXA2TjIbz27D3Ye/9/YnHEhR4Ko/OyT6Ish9GV8bBi+WK8+uLjOG/1Ojz9wivYsPY8aFKAcDaNxfMX4qFbfojpkzvRqNOhcbC0twsjMyWY4RAW9nXi2X2TSC6/CIs2bMYl51/E9Zvnnn0Ae/dux8TQCM5bcxEWr1qDCzdegcFXd2Dvk/dh83s/i3i2B4VCCc88/TTu+dMdOHHqGIPzjlwKb9h6Ofa/+BjatBI6EyZCCtGpXGiJDkxLcZwsKZiarePQocPc5T517Bzd4zdfszy44OIN2LR5I5LpJJ7480PYvfMo9g9NY0t/Armwj13HxjBZbaAzm0DciGK6XEOh7iCWaENnRxq+3oWbr1sDahBPFyaZp7Fs/RaooSjyk+N44uEHMDo2jpOjeYRMHd/9/r9CV8J45NEHEDUchDUJY5MlbN93DJXpKS7y9WWiiJsG8jbw8kAJJT+Mq7Zeg098/GOCPukBR48fQq1RxnmrNwjPErgYGR7C7Xfdy4y65fO7uez/0AO/Rke2A2q8D1KoHbI3AZ28Re/VqE8fgzW6BwODx9B36buw9+kHsP2Vl3DJVe/Aus3vwuDe5zE6NYITR3ciP3gQfZkMrrzqOqR71uJPt30f2ZiKt/zdB1ErTWFezwK8dmAQC3p7sevpx2BETXz2S9/Ea0/eg2PP3kq8DVTrZXRRab/ZRI48cCyMockSTsSXws/04oJV52NFXxf273oSx4+8hsJMCStXXIxYJotLNl2JQzu24+WH7sGa69+JF19+FTt2bMfk5CSatsV8XaIqyKqCFcsW4PL1a2Da04i4eeYqq5E0Do1XsePwEE4Pj6NSrnMUoeRieGDq7B7lukt7glQ2gcu3bkWlLuHJZ17G0MgMiImZkhxcvSoJ12rg4FgBk7MVZpnnMknIkSwWLlmJZX0ZvHqyjGs2r0VP2EFpbAzlWhnpFZfBTHbgJz/9MV7be5RZZdRHikgyrt28GooRwV0Pv4CuzhS2XLQKds3HEy/vRlc4wPWr+5CMh7g+EUgaTsxU8MzxEvTcAvzbN7+LdCKCYmkaDzx4NzxnBm+58aNoy/Uyc+zph/+AicH9yC3ahEy6g0vek8N7MDpwCmVPwcp1lzGHQ/VKSGQW4MnbfwM/P4bzr9iCeO9KDL78OB7ZeRhrtrwZG9atxZ23/x4vvn4MukaTdga8RgU3vfWNuP7KLTjwwuNoT+iom3FueEdiSThaHF1t7Zg9fRRj44O46sb3YfjwHrx873/CqTdpcgSdbUnUGlXoqozOzjY0kwuxrxKGEk8gl0uhLarDKo2hUigwdXJ4ZAptnd3YdPlmvPjcC9j90is4ND6DRs2G5xOpmpqaraY3DZsFARb2d+Ki9echFTGxsLeDAfupwSEYoRQefOxpnBwYbI0OC8La6MnpsxvKLd/4YPDEjsM4XWxiptpkVjuPQdIdBTJiRhMXdIcQkagzSRRDGW2ZDJ47XoIbbsfy5YsAT0VPeww3bFmLdDyHhx/bhq7+VYgks/jq176BUpVGHQNIvoPezoW44cpLUJ8dxvO798APmViyfAEPeD319C6s7Y7iwp4UkiGDQZ1m6txMe/jADI6XNXzyI59CKuHj5KnXcfjAISzp78A11/0t4qkejj6jp17F7hefQbx9NcJhE/nCMLz6DAaOjaIWBJi/cDEiJm26hXg4jRP7dyOZa2Oj10JJTB0+iNl8AbV4Cj09nfjJz25DKh6GbkqwLIdrJKtXLUYynkRjdgJ2qQE1riMSjTBdon/JMgbEE6PDGBgcQXt7GzoSYex8+E+wZ4vQqhbac0moURPEyu1avAjRtRdzuYE5QbLOtMd6tQRF0hEm5n7gMcAnpn++WMM3/u1XqDYd6gnAJwIXl9WpKUrlBTHstfXKjbjh+uvYg5uagrptc7vhld37cO+2hzmkUy4q5sg9TAyeg2Zw6cbzgolynbunOvFOiCtLL0GzM5Smyj4WJmSs6HAhOy4DTFcz8MSBaTTkGKRoBgY8XHLRCrztzVcKgk5gcYGKBtNv+a87kMykmfGdTiWgR9uQTmQRQQG2XYINDe008yO5uOOPj6I/G0ZKC5AxdSQiCoZLZfR0tsM34rh35zAu2HgR1q7swQP3P8g1hcs3nY9oMgFNo45zwO6UKpZ+oGJ2cgrJdA5xI0DD9lCj9CAAv78Ph1Nuy/I5FR4aG0dbZ5Yrx9Trod5LW64Ht9x2F9ZvWMZ8lInJCaxZvZJHZ1VmtrmwGxYcz0bYiKNcLKCzo52H1n73u9uwf89xXPfmq3DdGzbj5M7nMT14AplQFNm2GDfupianseTSNyC1bCngGbBowMu1uDbEo6WQ0bRpqtJh5gOBsv2HT+NHv9rGxUVi3TM6o+kEwmwtjg5huGuu2oz3vudvUauXkU5n+JpPD5zCd77zA8wWxEgugVg2lMDHxNA5OLOLVy7hCYjWmI6odtK4Y2sMgX6gwsPSnIKVORWd6ShO55t4YN8k9z5isSSfBt+3sXhhN9av7MelF5+HbCbCI6A7du2EoVEtJUA4TJN1gnDEPFEZXGdIJVN88X/e9hSWtschNy10pUzM70xiNF9BPGzyqMN9O04gnOvAxRvXYWBohJtfq5b3Q9VkKDQwTu16vzXEzYdMEMZ5MJZZ+dSVaTHmqYlH99kamaVf5eEyJkAT409iwjl9OZKH48dOY3hoFBsuXIfxqVnmjHS1pbjSOTs7i1AojHqjwdTLZCqF06dHUK3UsWD+PLTnshg++Dpee/pRaIELU6NhLQupdAJGvAtGphdaRxuaHg3TU7JFVFAVciBxbYToC74TwAiZ+MPdT+GFna+Dxpnk1kySGG77yxQB3ccb37gFH/zge1CYzfNAfLVaw+9v/SN2vPwKlx1Ex5rIfII4NTV0Do+yaOWSYG68gpZFzOcIMg2xrkhVgFyhocrYsiyFGy7qw8OvjOLxfcOwfCJMKwjH4oLvKimIhAzMa8/iI+97Ew69/ipeeHEX3njNhYhHQoKzzaMKgsBMJ4eoe6lMGw4fPoVXdu3FZQvasbSzHZrsIx5Tmf8Z0jUYpoadx8cwYYWw8sLz0ZaL8owQD3pL5JaJOgl4TJWU4dguxkZHEFLFoDc1IMmwKBzRDC6lwE2exqOZaeKluDwU3p7rgK6aXKfhoW+ZNQgwMDDCg/C9fb2oW/R+GhIhIfVRLczCDJlwfJ+bdp3tnTxzTew6WdfgWi6e+NUtKBWHmRRlqhJy2RjSyQhCzRDGdwxi5cf/Ds68dj6k9N7MDZKIIOYi4IKlhIbt4tvf+y0OHR+GRweBG6JiKmKuqcvjNfCx6bIL8cX/53PIz0xCUVUcPHgcv/jlb1Gv0YB7ix3IhELRiT+nofSvWByIYa/WmCiNiLKxCATNrHwixsgKelI6rr14GR566SAmKhQgFZrKgaqbkIhdTu5MVbgTuqy/Gx25CPa+dgDXbFmL/l4aSGd5Awa23MRrDZHHE2mcODHIVp+ozqI/FUOhXEY4EkLgUN/IRy6bxljTxXNHJ5Du7sOWy9fzbDJVWsnixKgH9W5a5Chf4qHv1pu2CE80+ESTi8Q2oLqRUFugtgRPGxKDjri6tIBUBudhLTGUTyGAxk5FZZm8TcDaKGYoBLdhMVOP3rtaKqOzvYv7NL7loDFexKuPPYed+1/GgiUZ6FKAeNhANm2yYWoDDeTv2wtjfheWfPnDkBf1wQoCaAhg+w6zCMlx0ATCyEQJ//Nrv8D4VIE75zxBMMdVbzkJgVUCrFmzDP/vV76IwuwMZzZ33nkvtr+0WzRUiabBOjgSg2Xa77Ghc2Q9C5b1B9znYd4m0RVbC3iGFCRGFKTAAkXN/t4eFMsllCs0JD43akfxmsYWXG6C0cVSkWrF4nkYHx3C5RcvwcrlPWJDeWMFg57EcsgTJOJJlIolnmSrDJxG1K5htlxm2YaoQTPJHtpTEbw6XMGjB0ehGCFcumEpLrjkvNY0yRzFkohVpBIgRIAEb6w10UiEKQLpTMCXOOyxN6Jap6KzpgiFnzmqJdmL7lmQyrMs4xH4xLsL4Du2GOSisrmqIDZvKaxAZTa9pKuojk9BGy2idmwEYweOYnpwGlNOFdrSBDrnpxCP6oiFFcTIw47Xkb/nAJSijYgqIbSmB203bUX88gvgpRLsncR8m4JwyMTTz+/F937wB9QblO20ZnU4tM5VkQSoJe+TycTx/R/+K3NaBgeG8dOf/hzNJs0ytbjBrWlKHkgjCum5DKV30XzR62mNQnApn0ckBc+iRTzkDSZyMJ8octjEVKc5F5mMhIqDYsA74Iady4Uu4oJIQQMb1vZiw9oF3G8QmyeMqt60oIVMpBIx7lUQCB04chxdqo2YLpqRiYjBM8n5Wg13v3QEx/KA43vozoXx0Q++DZlkXMR0UkIKaLKvAMdyeSbGUAxYbh1xKtvHQtwTsSsVqJE4DF3QP0n8h4ApLbvq0ZA7eUrBo434TSgHHoUGDa5bhRJOolkchq6lEXgWnHAU6gXvRk0K85AcTUIeu/1hDD38EqxinT1mI/BR1oEVW5ch1xtFLKnxfWG4jqEH90MbrYMGdKm+zIdVV2H0d6Lz7dfC2LQBUjLJDT85LOPb3/0NHn3iZT44RK+YU4fgYZu5kUN6LRYaCPCVf/kn3ps//vE+HD1+nCu4PF8tCWUpOhlCWUHB6NDk2dPj3oW9gqvckmagbWQVgDm5Lp4KFJVPIV9F7pvmd8l9ybjq8o24+IKlfMrKpRIeefxF7DkwyFVAAnxt6QjWrpiHC9ctgkIX2PIoFKZqjTpi4RCiiTjTEyhjeeSx57EwomJZRxId6TjCpom662KkUMQDO0/h+LTHzcPOdBKf/cRbEImGoJPGCCkTSRLuuu8R1IaGuLEW1lVYvor2/j686botCKwydj/+IJZecg2y2SwTf1QzhHKtAkly4EztQ7UwCE2hpmCAjkgO8qHthA5AiZwfTwL10plpSS/UBu2yT6GipxhINw+cxnPf+AU35ohTU2mNlpiqjN6+KLoXZhFLRVHIVzG0/STaKkCMwoswz7nJZTYawhWxm69Gz6f/DqFoHE23ic9/8Vs4emKYO+tzig2sItIKOzxbxF8CSlx99WakMxk8eP8jaNIQO6sniNltGTrzoWUal0GA4dPnCD19ZCgshENxmzwJWaNID+kFhLyFENKZ0wwhb+PTG8gq3n7DFfjnL74HjlXnSbzf3vEI/v1X9wOuA11X0NWexoql3bhi40rIMo2rEhmYpvI8HgwzNJO0j3Dg6BCOHDuNiN/A8vYQZN9CjKQk2Ih9xFIxDJcdPL1vAqfzdfR0ZvHxD9yETDreOkESV2cfvuMe9Kkn4VoC6etKFK80NWy59EKsWtuLI4PPort9M+LRBINqMxLGvn37EI0aiNvHUK+OMzg2JAvt0TboJ/ZAkZqgGTXbiEFqVDmxYmab0QZ146dQC8XhlmvY9e3bUHj1GDyNMJ7E8hY02RqWAoQCIl3IsOQAtirBaUrQAh9h6lrTVEJLYKTZWm4iG8RW9mPR974Mrasdo8Pj+OyXvo1isczTCwSc6UtA9xZQYU06mXVUaN/S6QTmdffiwIGDnOlwt4ONijRbyPOoPHpL9ZzRk+fwKPMW9gTMEpPIdZISgDAU4ZZEOskh6L9N34vrIuZ5gO72JO6+7YeIhalQVMdDj+3AP3/150ymUQ0ZPV3taEsZeOubLoepE5CiOoHPrPATA5M4eGgE07M1lEvEAvNww/kZrOoyUao04FiECyQkYiGkUybaO9txsgz87rHjgOLj5hu2YPnyBWI4jUCq6+Dgtj8i0TyJPTMRlOsBNLuJWroHb7r2KsTmt2H7yEGsa1uCZCTC90Rh7PDre7Bq7WrY4y9xz4cAbVJ3EaXV3LsLht1gRQct3YZmeboVIwAvnIW5+TOwzRwmXtqP5753GwsAJSQZoUBGhDRSCPTSUaCT3xKeEvoPc3oQYmnnpneJIkV/D5OhdKSw/Ltfhnn+CrzyykF84X9+jycJbQKjrf0Q05b/LfQQEOciGh180nzTOMkwFAU33bgVixZ2oTRbQ7FQxMzMLIbGxjA8VsSp4+fo9XTN7wp4llfRuNMpAO2c6c3JQhHyF6CWWeKE2lNtGBsb5ULXZz7xd+jr6eAW99Fjp/DLX93JWQKNkVK7fWj4KD72/puwuJ9EYkgOysUL2w9ix97j8GhGiLIll4jTEt57eR/W9kZQK9dQrzehKTIL1UWjJrKpOIqSgZ/cdxLlhofly+fhso2rkUmEEaICmCTj1NMPonBqAE+OVZGOZGC7FpacvwpXX/cG1HwXL+zah/XLFyGbTLCnJPZ8tVhGLtcGtzqMar0Jjyd4gJwWwH3mFg43tDGhBctQnjoByWZKFoJYBuaV/4CGkcGuH92O1x7fCc9y0E0gV9Kg2jY0mg+aCystKRbCJLTPLa0qUG5GoYeCEBmMCYA8Siikofcf34f5778Zf7j9IfzHL+8UIootWYw5VSsC4a05S8YcVMmm0EQehKgOFBDakiZ+9L0vYdmSeSw+YNLMuBnG2HQRn/jMV/Hcs3vPjlE6+zo4PaZRDSJM02ni6frWYPWcEoSgpYkQJ6tUPAujVC6zxyFETi1v+hlNus0W8uyRwqaBVMzETL6Av3vXtbhkfRcLyzz13GvY9eoAmkxjFENYLD8hAx/a1Iu1/WmezvfcJs+4UBoZioSh6hImpgP85KFDGKk0EY9EsHBBBm++9jJ0pdPMZylMjnPmQyRrSlnp+iiNTSajUENhlEo1REghUSMJCAdjp08jbJIYIS2ugYce34lSrcqz1f/4risg7fgZVGrNU7U3Eodfm2EfzpoIehze+s/glVcGMXzHExgfy3NYXWhqUMnwPQ8aIewWAVyXFGgBcfSEQZChkIGQF6GQQwrAFIYiJC1K/6eZqQ/eiEVf+Di+8+Pf485tj7fI5EKKRGR2oqg4Zyj0Db0uGVQqRXQOjxuGvZ0x/PI/vo5sOswiPTTDFI3EMTJRwEc/+XW8uvvI2Q0lN6+NnRh5EkrxzmiisnyWcGncE2DCJCkr8dy/GDjneojIy4VGCNEZHdSbVaiyhpAhYfWKedi9+wi2brkEl1+0FGMT0/jTI8/Bsany+BcQLcku67xdljZx47X9XIyKRKgno7csCWhUXDz94BE8emIKwyEZmq8hHJLw9jdvxsbzlvMpon5MIpdGiNQRaHBYllGrVVEq5tHRMQ8ycU9IuoqM2mnivj/eyZwTMiqaEH782YOYqdSQMBV873NvReS1X0CCBcmxATMHuzIBoqrwgLwcQ33tJ3DHT+6BtncUM00baiChz5DhNzw2UK1V3KLNoxAZ8mkoRHyRkRDvvkHpaQujEL17zlAo/HRcfQEu+eW/4Uvf+CnuffxZHlkh7zaXWLReqqUbI+pIrJxA2EfXuRZEz120sBPf/sYXkEmFmKNjmiEean9133F845s/x4H95+CjtHVnBb+Yh6zJWCg9pnSTSj4EZqnmIbwJAziWN5qrW4ifESmYDInCl9BnFcqGphFg/fmLcezEAHdeE5EQqnUXxXqNUzKRTYm5WzLIkBdgUc3D8v4Err5mDdq6o9Bp0X1gZqKCPS+ewtF9MxiWfJyKa7CpAKYquPbK9bhhy0U889Ow6shlckI5iuodNORlW8hPTyGbbeOmJrliek+SiHh02zaEoxF+rUAz8Pgz+zFTmkXc0PGdv38Hwjv+E3KtyKl3qKMb9fwky3zRa3hmHKEr/gGP/sc2DDz9OgqOz7IgXTwTxHVuKC39WZ/kPIIAYZ84an/BKDa1MXwJJ6nA5wfoIA3alkchr9J2+Rr0f+Mz+Iev/Qf2HRnmuXAauZ3TdeEstJWhkoEIDRcRelg/hkQbKccxVfT25pCIRxAJhblCTUSu/GwNu/e8jsGT5xhSz3ZnWPaCdFxphpf0SUT4ERJdc5WUueFw9iySIEiT+ZKhUN1E4BySwpBRq1S4eEUjpGEayZBdxMIGOtqzODU0JjSJWEiw1XuRJU4Hk7aDBTUgzBptwPwlbehb0I3piSKO7htDrWjzKGRR83A8EkLJbzBxacOafrz7pq0sTtxwm8iks+y6PZ5EFGJ8hZmZlpAfvasItXSfe3fvwumRcUxNTWPtugvx1PN7MFEsIa5p+ME/vhPRfT+H1iwyQHRj3WjOjHKqTAPurhFB5MKP4cFv3oHRkxMoekLxIXdmkrGVuvJ0f8tQKAs6k620uhqQcEKX4dsecgRiW3UVcojtN25E/L3X4XP//APkS+L5pMLA6XFLAIgMQ0zrig4yy/VIYI9CpHEhjCQEyHkfGeiSqIrwuH7QxOjpc/R6yKPQ6aIZXWEcrWZaqzQm/v4XFQEyDJKtUhUS1Eljerog+hNcyCGULbPiM7XG6XXT2RRqtTIbkqFQ83BO/LdVGW1JYNC46bx6gE5HgkqxXVVZ3I++yGuQiBVlNrQoFjXpIhJG6Y4VYFl/Fz7yN9fDDGvcTiepC0JZtJg0wcdKTa0eEMltzI2hkid8bc8eZNJpHkSjoLBrzxFUa6SoHeDDN25EaN/PoDQr3Dzz1E4Upqd4ZWhDbIKcnW/As//xOKYKJRR9GQ3JRwfp6dIpp3tlhUoaJwVXc0O+wB9zfwhF+XKAQZrn8X1Q6IkHAtBSEXHZZ9+J6qXr8Ol/+CbPSs0pJ1ECMMfro3aCmOnmcrM4wDRvZJoCGlCy0NIDbul/CQEorluTLKmPydPn6B6TodDJohkbOmVCal10WIXV/EU1gPsgvAE2z+K2t7djbGycLZNHJiQaRBeYQIxGali7diXLc54+PUQali3cI/ANSXjR87m4RIvSVBFtujB1lb0DGSVhHgpRlF4aVMZTBOt+PCTjkOYhUCX0dqbwgbdfg2xbkkMEieQx0CM9NFVIeJEBN5uECESXmBaPwDtLhtN1c6GRwhENqXswZAWhCHD89G2wGzTOEUIzCPMEAIWKplvmqcrEWB8O/uxpFJsOCr6MkhygDRJMgc1plkTgBk1moEvGMifKSgx+I5BgSwGGif4AICMBkZbX0SI6Nv7gn7DfjOILX/y2yJJaAkKsBt461NzlpjZLa8tYJZtoIqYpVKX+W81F1MWEQLPo6ZGhAFPD/78MhSTAW2C2pTkrhHLFQPkZwMSGInAKpcm86KSnwIqXLZwi0xAYjVOQR5Ewr6cDbbkM0/UK03lhgC1xGtpwCnuk0Z6BhNWWDoMLCh4opvPPabNJXoN0SGjzqSjoB5iWA+wybdiKjJ72JD727uvR1pZk/0qSGnTVVJYn6XA6VfRBDaFw6C/q0gzGwZLqJEgYDoVbwsEBfLpPEu5VfDxf24bxxihibhKNig0PNEtEsp9UnFbR+7KOodt3oWr5KErAhCqhnagGpOdKZ9ZrqWQqQvGW6pRz4me0mmRQlPGM+0A3hLEQmI2SPm9XAlfd+u/4+eMv4Te33A2PDZqKlSQYLXpqYt9bmQ/PX4ssi+iQNG8051HEmScahTAUokcIqVfWtMbk8DkYbpnONMteiGxHdBzOCNa0lA3/UqkVHyggorzQyKRRCyHsR1hFeAh+jOUcgHDUwML+PoyOk7aH0LXnFM6l+ViXZcZDuox2D1jeVJjPQdN/NCxOt0Clee72c18d0CXqzUiYCTy8EvLQkMFFv4/+zfXM3yVJL/pwBQo7pFQZC1PE91EuE2E6fEafhT+xQ5IxMTnFPI9kMsF9HxY0pOzOq6NQzeP50p8waQ0j7FOxzQEMof5Ic0dBI0D2kRqmHz+OeiNgQxlSgTZZR5djCdDcEpycUyQjzyi2R3zpmoyCJGHU9jBfAtKtsEMfyxZd2o0bt/0e7/vC17Fz1z6GFAyiW1pzAhbMiQkJrXxONnwJiq6JqU6ekeKEWdRzWueeococL0VWMH76HJVZMhRD1aCpxFMTEl30ZpyZkxQWKQmJ2t8ZqU5RUhFzJT6zsoQWOysvEhmGBrMCH4pG4v0y5nXmMJufZTVm0Y4QIYX+hA0Tqq6iveFgvuXDoMyL9cxovscRoYmn9EQYoRTTk33UJGB/BKhI4NDz8b+9nvmmpIQdicZFEY+KdRTCfJ8HuIkRx2k914JEpMD6bQAAIABJREFUzjU1NYWQabIM+5x0O8sR+x5KhXE8XXkYk9ZppJR2NEsW6jJpzik87OXWfOCWIUiHSmi6wGwADJsaMoGLnkZL3LhlEPRelO2IpqgIS3Nco1EAMwHQ3wo95GXiPpC9bCWu/t3PcNVbP4jRienW0MtfMhrKJOkA0J5RmVQw3UhgEfzhEDRMRsU5QXv8S+OXnkcHYi4k0dWMnaspmOlMBbpCxCCTY5Ww0jl9VI+rtTyq2DIUAmbCisVFEXGHMQkP2pAAkMMXR2g7GiYVZR+aGUKzVuP+An0R+LXo4qmuoBvMZemo2ehsekioBkwCvewfyfjoRh1oClEUSb1AQsNvAHoIR+MKZuFhQXcGn//A25BKRflzdcxopFXCljg0UtGOFpTkOhlKkTWrCmdrxUIBUdNAOBxh0Ms8DcrkbA+zM8PYbj+NijaLWDMGt+GhKtPYoGiONco24n+YgLx7BrYkYyTwMd2dRXupjFTZZioDj5W0vAgZAI2lzpXw6TJI9WlAAixDRbftIRsEiJAn9oCet27Cgi98Em959+dQqTVapX7yei7Wrl3D6pdDI8N/EUJsHXKXQDOJAOg6t0WYR8uYTahqEtbkz9sgqkKLbTg+PHv2gltbZyqg+ocRonnbucKaKKLRyaNYyOnsXJ2Feipn3F2AZcuW4Njx41wWFnILFqfJK867EEtWnwe7PIXtTz7INEF6nL4Ie9DFU/pGg2IkadVes5FruIirJsLsVah3JdCZsF/6iBPyYBIagQVFNXEoCswqEhb3ZPG5D9yMeDzCpB+hNSbUHgkTkbHT788Vn/jeGH/RhypQ3G95QTZETygZsUxoHS9YT2IW04gig2apjlJQg0rdG48+2KGGvud1BI+cZOxTM2R03Xgtpp56Ec5sWRw6DhWiuBZrAdW5kj558BkAQ5KE7q52GNMzMGyX02c6Y8s+9lbI12zGhz/9NeagsEo3+XclwAc/8F7ceusdaBLJ+gxGmZNE9Vm2i9aX1pr1/VksiRIH6tGpvDYiWxWxcexcVMj2rix9ghArEekkTcVYkmDXXOyjE+GArJQMyWSeiCzCFGGYVo+bvAtJLtDIhBlL4Mvf/Rnmr1iNV5+4D7/87ldh10mClD6kiOQsHH51yrRI/VmSXOQqNrIWnSYdEUWDTnPLUJi7QVZPeIP17T0JFvFaNBUHo0BJk7F+xQJ88r03ct+pTuOprsXD8OyFqDqq6zBVyqI81hxpfZwIFI2mAcWHGpDIH6WZVLGVAxeOQ/orTTxdewrT0iRMNwyr3IRnULeXPjpGRWF8FotG2lH5/Q6opPyjyZigHg19lo4Yiz5DHaBARPNLCdJ8aVVlXZqnkWTM+D5yEtDDuhKtbMkALvz6pzDdvwCf/vw3uT8m6p4yEvEQrrt2C26/4x5AIi1bUQ9hB0Y1LZL3orYKeRTLPmMMQptXfIoHpe4kWzqXHY6ePgeY7ertCCRqHPGHH9FJFtQ7oenWqswS94QUkNi7QNQpFBH/+JMc5j5vjchLgYdQOIp3vO/jSCQT+NPvf4KZ0QHUmzb3g6geQWkxpaWkVaKTULHkI1dqIO1KCEkKYmS0Laqeyh9bR9xRh8lRJCNJp8TWZByMBGiaKq7dvAHvetMWoVRdqzGri5qJccpk+D1EY0yh+6CgJglPQupLLmEfOmHETaHWBHsY+tQwoRQw4J5G0StDdQP4VhM1z4UZCcGzfLhVD7GijkPfvQ9qscbGQcCU6hLkEfmjVuY2vuUZhQILywH87/a+PMzSurzy3Pvdfa2ta+mu3he6oWloQAiyBiGAxIAOBokxGhOJCRodHMQlODoy0RAdxWzGwbhFMQYDwWgCLiDI3gTZm96qu5bu2te7b98857y/r5vJPNNd/+fW87A1t6ru/X3v713Oe97zCrofZggIAes8DynKXrgcptWbxBvu+Dj2hKN4/4c+o3ENhftQCIMru3H6jh34lx/dL2hOeZerTqWr32JDMSmCNvNFDYUJlzEoQvkZm4tsiTuKwtiJ+CirNqzytSrEwcC2KoTGwuyZszgtk3419V40WxwIp8xCTIkqdTkCsTrhMC5WJMgiS4Q5PS3pc3aW9XMJ3rXYqONMEnfSRBFvNdC/WBV+kKQIMZNX+hOnkc8ymw9N74kPt9HEYsTDK2kg2hHBDb/9Zpy5fasOq0IFx0pZNysurfiIYjV5vAxxfBK8UVp2FIpIVosPJ+6FECWBhIPfHJBnXKdIcohSFwWESo+gXtuHX8xHUOzuQK7VizWRDQjN1bHrjn9CfP8Ukr71bZaIAwqSP5aP8JEEuQlDi0IwgBJCyJId51bLqQ/UlcJpN12Ptddcil/s2o3/9vEv2BYR7hwJAYN9eaxetQpP7HreMC9VkpYA0kjJD+PEA42CIZ7NTxkK5TG4hYSHz2mLuoVy7jAbP1HoWbluwBe5OFBaJKrotkSZQpXLEESGJvXRuA5MXgmJ0IPEudKsUUejbnFQ7cNoDCmqK4VJfyyjXCqjRJEdxVPbZcOqiIaZrzbQV6gJrUx5NBSrfPRcw1xp5lk/yYFMTHDH4yHsTTRx9VsuxeUXn6XVJPwiU53bxzjAHpeAYcgSVaoHxGOibwoHoiunJgsre+rDEzmlV1FF4EklwBjtUJn8yyPfx6HwXsx7GRRrYTTmojg3fR4K4w0M3fcLDB6YQRcFuAEcDEEjGdG69YQCNJWfj//OpDYhwrRJVhAG5F80pGjKw7rfvQyb334FktEkfvroC/jvt39Ll4Nhh3/v784hnUphaJitRE2NOc6yobW8UDwPrXehrIgkv6y/xYtjy58oY9M0nX20MDlyAgifNAMCVPyFal0H5dtRWp1b5qXkjoCXyYNrL41GGUPo7unQKESpQO9i1p3L9iEV5V6eEVx/zZkqg594dggP/oIzKRGE6U3cBs7eQh0DNbp9H0kvjHwkYbLjbAPIUGzPjfYTCq9pYSju40Csjo9/5A80pRji96g0N4EdbY5IJAT6KctnWKW4IOM8lRRV4pELQ0DP6J66GC0Oi9WlTdvV1WUrYqoVDBdG8MrEKygWmmgU6+hJ9OHsdZsFtD30rR+je9c+9Dd9MdX28qHz93J1XVAGu3NlqyLT9AXRB/wT52DQigCD15+PdVefjXDGMJ+fPPwS7vjqT1W9sKNTRxOrVphI4MT0rEvzbVehreQzjIvLrvhntTrXylHyiwukCIOokFZcpEqkLn2riYnDc8evevrX9PtaecYElYij2/9ndbeNHCprdjdDCpJulYi6vk71WavIiDo6gd10KotkMoFcooz3v+sNyKXD6Fq5Df98/5P47t3/Jklz5iH00euWmhhgZcDxiianBLnEyM0X0cskkurZlOsVeB0ZJZXPN4oYibfwsZt/DxtXrcDLQ0MYGxnBGy48V3iCdthQ/ps5h9awWY+nXC6KssmFCKZpDxTKZRw5PCZsoVStYXx2AXv3HUJPd49uXaNVRdLPYkPXepSrBZRCc5gvTmJ2cUm8l4W9R7Dz8BJyzRY2dqcxFw5jbGJJpTC9CG2ed5reqdMLoZNUUO4a+A/MtoYHXPThtyBzzmojW8dDuO9Hz+Gr392lW09D4VVe0dWBSo1aMbbxjOMkzC0V9aWW2UQ6k5GhsUNOAJS2wbDDnJBfEgrUAkw6gAYmjvzfq47/n3W2g5vW+EpyQlFlWUyGjGNi2yJMN8XQvcDj2JQfq5KIHmhD7PqmYjIBMQbJdCYPL5pAR8bHuTvXYNP6Pgyu2YRqM4TPf+kuDbzz9SRcb18CVnCFrE+KZAXZBG+Tw3/rjLdxdK9egR1XXYB1Z27HPV/8Oh56cTeGY8Att9yALYMDePipR/HKyy/j995xrd0UrUtjwsyFixE3cmn5C8cWujv7BQkMHxpFJJ3Cwf2vYGZqBsUqpdQ9TExOIpeNw6+1UG+U4c9mEV5IIZGOYMPOGDpWhDE5M4PR8VlM7p1G1/PT8ONhXPvOczGwsg9//2c/Qn2qoAfOPIclMtWR+iI+onXzJuKjhC2vqbFZ6AGnv/08bLjuXJ0h2xh33bsLX//+s+7VrFZamtMuUkCwwZ9iqcHRPpxGb0JIk+qppJwcZSs4GHrpxdUn8ln1GATC/548fAIcZd2GlRS3NyWfYIjKgWk0lKMsKtGyjOJGUMpI0gbjc0MGpT07Uwm0ylRpbiDZ0Y1FP4KVfQm8+7pfRSrJ7aF1wEvi03d8D4slSpm3kKs1cNpiCNmIp+1dFYrnUW2AiTGhfMbzeAS/fsvvYcdbLtEenR/8r7/D/f/8MzwXruN9N74Lp5y0Dv/6wP1IxYp43c4diMU6FFJKpYL6OIl4Ukgl9/KVy0ta3zI3z/W3QCadx/CRGXihRYyPj2F4ZFqeZnRkEhecewp6sizpG2iUYpLH589bf1IvIrGqEl52heuFCn5y52N46dlhXP1fduDKK7ZjcaqFH33155h4dRw9fRl0rcwhk0ug+MwYavNleRP+RT8QPG4CbYPX7sSOP7hSIj6cGLzzW4/grvuedX1eUyzgzsVquWyDXG7qkoWEPS96Hg+ptF02GZP6btb70fxVs4m61trafBUjxvT4wvFDz8pVK3w+CJaMrRBF/BxKFGjP8gcpPjrCEt1pJITB/k54zYa2QIS4V6Zc0XgEE8PBgS54KQ+zDQ+n7TwZl5y7HckUObkxTM4WcMttX8dSlZyXFrpLDWwrRySHQQIwHyYXKVCrjHttmFLGfB+Xfuh38Pr3XAevFcI/fflb+OZffwPDcR9vvOJ8XHPV5fjWN7+GretzOP20rfD9NEoVJtdV0SfVQY7R8BpoNKuIxiMKkzxEzuIEs9PEK2uc16k3sWfPGFb0ppChmkKrhVSYuERK+q6RhI+aT1ic8b8myuMvHxvCI//7EazfkMdvvn0nBlavwhAVGF4cxq+8YSvi2RgW5ubx/KP7MPXoCIpTpaPhh+Gp01EPet90Bi785HVqEpF3/MWvPIC77ntaCTa3c9j2essDrNCxJNcG8AKFzLCmLMWfdeqZXJHHXE+b4N0KQEYItl2Ifc1OFo5vKOee3uOv68uizGn9eWq+chGidVbDDODKTxroyKa1tYFeZKA3h2jUx+Lckqqfcrki2LsrF8XmDd3akB6OxkRFPOOcc7BxCwfJWXZHMDo+j8/ccTfmqxwXCCFbrmFFI4QcKFPqiQEWZoxlheL7KDXo+hsYOHc7Lvj96/G9f7gXP33kcalNp7JJ7Nw2iA/feAN2Pf0ABvvT6OzoQyrTaUCXa57ZYmnjmTaaNVVrxE5YCjO+G+rLnlVLK9aYiHJKgPVAqGXDYexSMsGmmHEkHsXh2VlMzyxg3eq8QsaT/z6Mu//up9gY83D923Zi29pVaFYrSHdkgEQEldIS5qaXsGvvJIaemEJ4zxQiXBbZ9JFzZGq+5epZK3HKB3/D4pAfwqGROfzj3T/HwuFJJKn9Vgdmqy1MVk11k20Nm8lyNFVB8k0Xeuwzi8wU8myJp9tEzPXAZiQEKGuYnS4e31Du+vxv+C/tehZ+g5bGZp0J/ipbbvBgKQ5MuD2ureZEO5OZlPROlhYLgsi5dYNoIctgKimaXn0IoUQEZ5//evStXi0hGuYLuw9M4YtfvhflGks1DpNX0eBYhiP6ZKiTTz6GF0Uum8IME0aKFtPbJKIGPGnrVkPs/M0bVuKqyy5CaXEM5fI8PI+q2mwEijmjhM4+Q93cLdv+Qnjd2jjXAFWtwBvmOMECE7lLhwfq01X7moJkEUsp0TIBwCaJUSGJDk/PFbHv0AQ6OElwzga8/qS89iuyl1X3a2glwhgZXsJP/uVVlI4U0OMDfSQpOU9Cwy54YTzZHcOeLsobE16HZn96wjVszkexsiePhVId+2cWsWsCKAsWMuUJk3g3fgkNn5CAVbIuPSCL0XkUOgFp+Er5u6VnPTe1dHxD+fbtV/svPvWUGk3pRE7JXrnGvkwU8XhKVQ3LxVKlrKWTqQRBHC4QsoVMrOfZQabAPy2baQglN2m59UYF204/C+u27pDQH4ulVw5M4Cvf+CEaLdIUjXNSqlDfydhrRsexJCvKwXclXBwKjxrM6QhBPJBEKoZYMqayvN6ybRz0RvZl/R6bTbKEz3hexlgX619ux2K68YJdj4uLJ7Ue/phBCWdSn982lWnoih5LiaH9XC9kU3+r0x7ec9FWpJsL6Ml0Y7HWxAuTi3jmmRHkFpvorDWMb8JwwO3svo+hZBjDqQiGwx4WK3zP9Gi20XRLRxg7++Poz+VwaHoJ05U6np8NoajPzOqO2v0uSXUkpYBSITRdwki2gYy5SmAo9NTyKNw3PXMCj/KuS1b5/cSVmxVkUh2oU5IzWOjINxKiOrRVPNIWkbwpObYJazJ51IW1/cHyQmL3smlWR6HawPBSHFOlCBpqa9PNcWee4oI8Cg2O+u3BIzSilMVgZub6czdQHfSfWKXxAampSJ5spayutS2lYpJsTRYBfw5ppsFo+l8goklGkOXFPMkYb64j7tblBjE/GKjXbRVyFoxGWDIeYBdK+pknKBQ0sDWXRX/eUwibLTUwulBHI2wsPRE3VDWyMAAa9MCqOsMoVLmsuy45da9Fc/QxkGhhR08Ma3s6MDZVRNkL4fmpGpYaJqPKRVO8hPwMIjSR/KSqxyoag+8NbDOaBSseixY0lmUZyjsv6vO7c7Q6H7ksHWEFlbJtFWdOztjHbqVtWCewzrdeFzzsqFLWaW2yK8xV7g11J/mGx+breOJAGTOlYPeXIaV5rcO1TWKco+WDdqmymykyrmnQlwxmozU86aiZ2gUYCUsSi1uv6pWaicm40Ve+UMssHZvLvIzjj9JomG/o4Ag7OMkO1wpVj1ZQAb2ZeTd+RjFMROgzb2Qddof0klXGsCTD48OyJdsNKjGK/BwXqi1kOxRBTIPiUrYzx+b+xmXa5JPQ40lPNsQwHMLJPQls7oyjVgFmK1U8N99Ascl+hAk+s6Mv9FYG3TRlbpe3vNZQ7KKwFWOhk2mFGUrp+KHnvZcP+IkIObAReH5D274Jqwt1deWxGG9hHp4BV0bgNa16pgxEDW2Vu6GtzK453DUyU8fjByqoEkTQDg+LpZk0RwWMl0tvxU2iAaVPIUC8UHfcWjZp3/caVqbdlDC0UpbLHSn4Yy0HC1XMYwhSMffhkgQ7oGBI2/IwTdFp6TaTOoqTGZ9WYYScGFcxGPWTqK4RmoIxE/04B5kzFSBRWgbKhyWPIYTD+DtHe2n0zG4a0229NB9lC7XpgYIVM5QPU9gIR9ETD2FzZxSrOvKYq9Xx7JEiCo2AAmlreOVRuM3epyhQSt16FhvGBybllPWVoeryJnVObdbREQEOHCkf31DeedEKP5eqa5wzQlGZaESYg3E13FLHCFe/lyVTwWk8blJnwriwVEChVEWlRg4pez8hKUZzzUqxXMXhhRaeHiGyySvCPMBolAxXySSrGut1iBnHiHx0iNodtgsVXiiiBY/M5s0Y7P9TD597jtm3Cbi9MjDRSS3n4Ddojb2KIFc+uqGogAJqRG8b7Ha/Usx/5R9qa/D9c8GD7QwwgzU2Et+5PAsvg2POm/cybbVjXAMzBhuUC+gHQcMkuOWkYJgXk/dz3Xp26jX6EmogHmoiFImjwFFcW+1sF9B5SyKuLH/5HDm7oxBL5FZpgnXijWDWQrVS0Cb2DSngqUO14xvKlWfk/U39NuQoGqIJDplbVklJwoxJVy0UylgqWz+Ha0NoIIViiY9ehsVmHKfusumEaAlzFQ+P7CtKpkLgiAk02GCUnp2WBB3bhh48ABdbLW8wv8wPyb6NfYnNrbxEk6gyBttKYXHaSEryYiQkc7YkWDUjHqR5BnkUkawtqTsatrSEgP0l9kIM1GK1E+AUIk0zfCnpdmth5DUD7bvgfRJet/I1GHkJxj/tFccMhR9ImzjcvmidktopVGkw/ZcW2yz8HfRJWsptYSaY5AyqHrt2XDkXMVUnzTCZt5OEGb1Xk6uGi2jUStiaAx7aWz2+oZx9UsY/ZyMVoqvwWB7XC+jq6EaUO2t4GLxRnBz0qFUfwtTsDObZY+Avpz5aky48hoWFBT38eBTax8s0dK4SxsN7iqiJ1+IoCMGjP0qpNKkGGzA7Rv7lGbH5pw3pnPjTsQYjrjxFG24Pxln5fvkTtB1d3F1Ljy1ptsMRmUupl1UI9DRMaM24DPoOhqpoKNorqDI6CCn0sBYyFeJcvNfzlBNwhuJ2BKraUredxmKf8ehffJRyX0rB5R0tdzDucWBG/HxRhXQb8ZWibLDJnjsRdf1cqe8qHl4kS2pthooUCylVOAFHmni9Tm9J+kEdW7MtPHgiQ9m+MetfvDWvraI86kzaEy7CJpzWn4kDYtIXzWZYSw0Wy1XMFyrSnaVQHnMEeSFtLQ3ZUmkSmms0lDLKDYvTiv/u0G0Q3pI7u21BomqWxDOUYAwftFynHTIP3rq8/P8m8UAXH42aaqodtAFptjWETH5LvFvcFeiUFPUAyPYSoskKQFMyR1sW1HbRtngSlhRGDOWUdwvTiIxmYWvrzKsEaKkGsQLCEj2KFUv6XgP/AvkB5zGp/lityKDN0C1TsgaflbWmV0OvZ9/LtSqsPFWHSgzQfW5eLmJAMtIAZeexvdarWX4miZNWHSdl6nho7wlylNWr0/6FW7sQb8zDb1ak/shDZ+JDaQTGN755dl2XSvYASrUIFqohTM8uIJsyI2Crng8lEQ2hu6tTT3q+FsYje9lhpUcIwogdmE0rGYOOYUsH6NoHZghu7EPJHDky9k+3L0aYhtBFdYfDiMStk82HbjfSDIC/g7dJc7lO8MkgkKYkR1V5gRRJk6tifGeRa2vsuN7F5RM0lBYTXj5sG2vJ5lIoF4qoURuYjSDfDDogEVnd6AxfykZGMtLnU7/MllYSIuBnoUEwhWeiqZFRzQ2TIuFyC+dV+ZlqLQoMJhGVno39SgFoIpw5jRQ38yNlKXpCnrPbgCZPqkZPAxtyLTz26gkAt76VSX9lPoJz1qeRCNfEJJPiYcQTYYhWSylOfsUSaZRqLRyeLGHPyLyIvd15y2/44WNhLg0Cstm0IPvZchhPHiijVDc+pwHpQexhJWUJp842YGlJvktHqrwo4HTqQzoo3nKRY4bCqoxbIyz2Giwd4AX8YWTj6XusIrUwxBxF05F8C6wAHC1Q0cA+vzXM6KL5QPnfnPqyTi3TpbVrVmBqah4LSy7HMZ/kyFtB/eQCoKidFmbdO9A/mGSWy+S10nOY4iRZacqHWHKLOc8cxbjDVpe1UGtyDjth5HQXZq1UJyvRQpQZvW11joqUbYP7Yg+67jwzHO4T3X/gBMSl/oGEz5L29etTWNvFEpBvTkWfbirdM+NyudTE7HwRtVYYxXoFo9NGQM6l3OGwjR6BZCi4gIk5zei8j2eHK/BDHPc4VokEU/c2h6LtxiYb5eTAzOewmrADswE0i9F8b3Z7bFuYkjuFHsNENCLZCCoYy3tU+ovOyVsahDZf5CmBbir1XUUUrIxhr0rhj7A/mW9Gg+D4iR5cLIxfOWM99uwfx+GJgq2dU/JtY7UWaG3OyUKNbQGxUd1gVtCqHXXVfdI2TYKU5CtLnO1MlMg7vpDSVKcUxfeRkrETzghAQ2JQrvHnJgNVBbnBPs1qiWNLJShhv1qds/eVQ8dPZulRGBY2dnk4dXUCuSRphzWVTWypJxMZE+KjVFaDLo/YSRPDUxzT5AAXHwQQjbKPFUYibh+MH/rAdAsvT9IbMfQElYCTZWC8dXHbKYFJfO5oUsubwBxFg1zBTXRCYZo7stwgMBTeRoUmN1sUJAaC/yM2RSeI3lUn7N+QyKNKqsU9e0F33P7J3hShgIDJxwdF1JePX9IgXgiXnLseew5MYGhkHqFWxLEwmjagzoRZwvEu3BCbCpJdQ19kLtSuFbQAzk9ZSNNsFMtcIcuGgQRIsU5AHCCrptIkUWu8xKlySvuFc1HGd5EcasDX5b8TBuG5q4DwEKUqZiyB/a8cPAHDbSCjBmpXvIGz1kfQwba8bpMhjkoCebOaYc3mcGcgz3pksoVytaYmZzJh1AP9UlIAefMjEeydamFo1lUMVmzoyyAOl9wG2IIb8TSv4hysOBNMGul+2fc4SlhUa1yUTJKf6FHdJIGSXCWdx1BTlZeOKmhJJ+NzU15IFEJq3jLRcMpFdNZW9bjQQ5AtED+kHglzBi+M885Yg4mpebx4cFZyqpYXCQFRnteR8LFUJa/ER0StBdO4lSGJrMR2BuUm6QUiqh4ZBtnhJkm6qQTfR8ydjTX82L4wXpA20ScSeq8GpNH7kadrXBbJczlDsbljLRtU0RHIsEUTURRLJRw+cIKR0r6BjC8CcriOM9bE0B3n9qvgZnPFbEObwm3PcJCYeRidakodgAYSi1PFmV6FrHrO00bhh6N48UgN40sOw3A5rEKBU2sKhsws5ruBa1fn87hJDBYCK6GdYwoLAdkm2JHNZ8jfqVFUhQuWmkE31aYd+Rd/VlB6KkQ4jVl1y2kobpBKM88xtiHs9XpAzAUkYGx7EenBLj5nLSr1Fh586qAobPYA7YwysRbOXJPG5GITh5eITrPrTENpwvOpIhVWe7/GAS5XJtNQDE+pqWPNHpAUGdz5BGW/chWGJk5aJpPGM1EOxWfELbHmrURiClYABq0PeWdP81mcq+L2DY7VToyegDPbO5D2xXhHAzv6YliZ5yCUzbrIfXFFbLWuJNfWstmw0eiU9QiInUSi1hvhsiRiHqwy6n4UvxyrYV5MtqMsG/Mo7CGx2eg7XMIlhxLocWXw0UTSLXBgMne0NPaJEzipbrpzykfE4krQAi6oqS5YzhKwz809G9pMx0wgjp6Ib69atbzGQp99jxkWaZXs55ugVphJMLdrRIArLt4sccCfPT6s6kiYjjOUZMTHBesS6IwBU+UyCo0kxmbLksxgQzCSSGO20MAitemuawVMAAAacElEQVRd+S1uLyjNTmVq5+HYYRZMYfmYfJFLdJnPkE5ghmI6NsF7PkY5sL6Rkns+Ot5onlc8KU4zaRCjo6OYmThB1dM9kPYpqMWHtK0nivVdjaNyTuSPaGCL62XJmFGrOioKwtDhMorVula6xqJ0jyQDsZ9gCXDZj2HXSAWlaoBBGk5ihmJAE1sE1nikO7RqQ69xuQZxEj4ojheorPRMplzseXfTzRAofRrXt9EoNZdDnVdB8pbsKlFUouvwEvCBh6WRwkMlzzYwFH6PVT283ZZYEkbXhg4CdQxlEeCcHb2oVJvY9dKMDMVwIiMncirwjdvzWNORRKNZQU8yqYdEUljnijhWDG7Al763C4+9SqkvyxkEDHKTuyYObNNGMBKrYXOHwmreSggzEfKkKlOjVFgLwi6DVX8WEG1TiLXAbP6YXfdcPq/WxaGRYRRnT4DM9vQnfYPTQ9jUFcIpvWHpmQW9AZaERGSdtzNwJxTD0HgRhWodXD5K8pqFHE7R0x0msNiI4qlDZa2Zl0eRnESAnVisDZSalIi62RSTZzH5KD5UTbkxtDIvcLdGQ+QujFh7nx6F/SkD4/jQxS4XYNI0QC4SU17CKUVrJTD00AMa8bpSq9shKoEy2N8IyERnG1pGGVRViu8RH2ds61XF8sKeWVVH/DIqg6eS881n9WF9V1Qd2nC1jK1rV6KrI4GOFVkkO/J44Kkp3HrnwygxqfRsY4cl4w5CdjkGO/Vq0oojy/aFddcZQiguwLksXhar0myMxp6XUUNE4NK5BmwA6wN1dnajWCrj0KFDKM4vy1BMi21dHtg5GEWlQnlJstfdo+UyJ1ESGfv5jBMYOkyphxY4KkNDk0dReexJbmGpEcNTB8uo0isEwJME/nSceuPW7bSbYPq2dI0OeCNE7/icxnt5jaFQeYkMLdcIo8dg11sdbkpmcQJO7tna7yqfvbjNUGve1twvS+NY1PASSoAHrQQeLGexVX4TnSU4J0Nx3WOV48DpW6mtW8bu/fO2GNw1OXkJklEf15zVj5MGElr4vTg9hb58Buv6OzCwphvZ7jyKtQRu+sLP8MzwvMm/c3kDt4+4HpfKYyc9b4stpMepS0TPymF66qDwNcxvAnYbjZ0XjPklgWEWGMrx+E8yErmqN5lCLteBmZlZTEyMo7RwgqZgT1+CG1B123sTwJnr4qiW59Ut1Vgk8xUNpnMKr45qo4FqM4a9o0XlGexc06twKo+JbTLJEjmOxVoMTx8sq8/D+V7mBNZelxSdNctczmAf1Nr4KpUdvkL4nO5TD1AlYiD+Egw7BTkIY66FBn4SEqisyWejEvy5MVZyrr0u1NM1PgWPU5GJhqI5JavaGZLoJY7queo2WrWmBDMawskbupR47h0qSHI81KKXtCSFy8HfeHovzliX0TQiF3J6fh0nrezB5k29SHclEUuk8P2fjeHPvrtLako+y1zhIfQIdqX+o6EIN3ZKkwIahR9ZL87ktixPYm5ZqlbkIRMMm7wbDmbg+hpuee/r68eBA/twZHwMlfnmCWQv+mLKRKVnEg1h5+o4Xnf+FbjuPbdicO1mjB3ai3u+fjtefPRe8U42nXk53nbDJ7BmwzaMjRzE1//ms/jxP38N6QhVCAm2kXUWxXw5iicPltDgRgcVA6QCEPVixDTk1GBqk5gKiFB6UA7Op8tnpi9UNgBbFBlsNloAmpY4sPLizbKWOnkypgliJSlZbFbukppg+4KkWkAvxUSwaXotAtKcAgEPXtwO1zsJANUgh6In2r6+U+Oae2gogcyVa8wxsb5gSx4XbesSbl0oVFGvVrC+L4MtG3vR2Z1BJJLAwYkw3v25f0OBejE0FCbp+hlmskHXmR4l6I5beLPlFoY6B/0gC7U6l3AYS0Xq/XqIs+zmZ+Z8ddS0YBLpDHK5HCanxjE6OnxiQ+lZkfBpyerFtJq44beuxae/8Pf4yQ/uwq7HHsBZr78Ul77p7fjaFz+GYmERf/SxL+FH93wbP3noYVx55VW4/I3X4LN/ciN+es/fIh4h2ulL2nymGMFzI6QBeIKSleq5risfnxYvKPdzPRDREhmaXOjhjLATgaGBkZNia194NWz4WkunjiazPDAaTdj0V+rBrbRtEjIUhiVKhil34c9qSe2JboeTd5r0d3kBbyt7OySR6wY75F2ZD5PBaBg7Nvepx/PyvllBCKqX3B4deuJTVqbw5tf1y4OWynXtJFrdl8PGtT1Y0ZXTn8+X4rjhLx7ETJl6ds443ZkYWOe6xk2OhVrFw/PU+J0XM1ggmBVXDmdNRX5xrY0qNG1HsxIiHk+gs6tLMz5MaFmk7N37KgonSma7VyT8wK3zgB9/5N8xuu8FfOlTv4+ExwFnH1dc98f4g5v/XJb+xf/xR7j3e9/A7okK8rEw7vz7H2DryafhrRdv0Cr6cLQleHtq0cP+Se74MXqBpZk8be5y0H1woJ55Bbb8Td4t2Gpl/FO6f5XTr4GyBQCSGMyb02KiySze2FsqEalvwnELRz4WzsT4L7Q34BrYtolI1LrKgbixteYdt4WVgwPSNGUd6Kdw4D0KbFrdpYu/b3gK9caxclz9q3AY/bkofvfC1UjFQyiWqhifnkZnNoat61dq8ym9zmw5jpu/+hhmKnw/ZpT0Tgo5Enl2FAkHtkmQ2JQY9ZlIILPCI5j3cYQt+FgqLGne2LjBx/bzJNNppLMZxGJJlJcKGB/n6twTJLPdK9K+DiDM+r2OicNLuP0T78Oex+9CDFVUGhwMi+Cyt/4xlhZm8fAP70SxHsezI0X0pKJ45+9/EDffejsu2JqDX1vSB0gkw6giioNzIZRqphKkhEF0yKAdG2was8STstsSyXW6KLZYyoCwYH+QiRwrh3f5g3VLeaNItDagw34VRyiU+ev/M6ELejdMZoPYb+w3/h7SMbmJQkmu45MYJhEgrqyeXF/LEYA60rYZdbZAObKgMrSuI3MDqib99nlrsXVlGguFAo5Mz2sAbdu6AfR2cSFVCIcXw/jkd57Bkm2Fs/DoZMz5PujlGJ71nm1t2dEeUjgcs9BDjxux3y/QzxHEqfdrhC/zKCbiSNXMOFKZLNLprIbi9u3bi6W5yvFzlO4VKRMg4nhFrYFHH3kG+3c/h+98/gYkIly+TMKLj1yuR9rpXEF/cKaFx/ctoCcZwpe/YR7lLRetQ2fSXKd6Gokcnh8rocxsMgg9WnTjurSOVHQsU7cuqVb6HQW++J7ocl1T0AnW8cEKR3FYCjESgnwB7ZCteT54a6xZhcWbxbKaYJY8miNee9R/ZRlMg6TgjvIlqwKDXpPqNC25dB1gVSIhJGLMy5gLsDIyj6Iqzv18bk170+tW4w1b82qg7h87gsn5Arav7cHACgoPRnBgLoTP3fMSak6oWWi0I0SJaBQh79W4sxSqEZAG9pNs+VPMs2kIYkymZh2QqIicl/WZxP6ToTgmPueQE3EM9K/SqMcLLzyHuakTjGsw9Ki5qTzIxxuvvAbf/OZ38VefuQmP/fBvdNMjIF4SQb6jSzM9z402sevAHD7+4Y/ipo/chts++l7cf/ffIp+kFgmh4QRmij7+fbiAhmuG6aqq/cgb7ZI07eqzOR7lJwTAZPXWD+HZ0MvRE1kcPtYHkPICk12qU3tRZf8mvU5wKYJ6jXpyNArzlkxO+UWSlQhNrlkn7RXSKp3mbcB7Cfi8gSGr9H0N1ZGv49wRpyg1UOl42zZ+a+0GJv/nbenBO84bhB+O4eV9Y3jqhXH82jmDGOxNa5T10VcX8O3HRxzswDBok338ElnL7WrkadAYxdEV+dR6TokYlSgsr5N0maYFWBlxIL+kMj/hPCUNhbka5bkos0ptXeqovPrqbsxNnWCktLsnboYSlKT1Jj7x4VvwgVs+jS//2U14+J47xGKjzlpnjms9Qvj5ngre/DsfwK233oavfOlP8bU7bkVvZxx+o2qW7gGztTheHOft4OijDWFRwNfwS8vgWQJauD3GdBM90VEjddNdB1noKglDUm0y/ocUI4XDsESnaCD7IsYPJQZSrRoBhUmr4jRLZ2FBvJFuOYQaccyFOIISQMdUhbKba5u8+L75ADktwMSaqkUUq4lpgRXZHk4ZxOmY8MFxWqGOdZ1xvO+q7ehMhfDLveN44IlRXHnuKmzqS6LhxfGNRw7j6YMzoqGyqDABRz5q28vIqQcun+K5camChs/oXlr0Nk5xHG6wy/FRWpqhaog8zdYDpdQ0j8SyPhlBiBq08TjS8QwS0ZhCzwknBV/rUayX4ePk/jh++9034t0f+J/4q9tuxMP3fhmJRERLoIvVJk678gO4+WO34a/v+Ay+/ZefRD7NCT2K15C4RH03HyMLHl6eJNrJ4S9C72x/G33JDMXKPxt5CEA3owMEhsL3w9uq5E08DxqDwfTqfQi5NXKT+lWkTBIz8Gyw3uZcjPUu/Ran/ijE0unXMnHV4gcaitvyocpGEnZh6cbZ4gErWfX/9PNC6Mon0OLamTqrGkNm5SGVA1mYyMWA91+1DZv7U9gzOodndhewdZWHzQMdKDaBL/zwAMbmy2hF2AaxMyG4KZ6O5yEZj6qaZPigXEeBm0bdCl9eCk5zGrvUzk68WibE9RqqVXqUCBJc+2sdGA3oc2qT4knMVchFOnTwAOYmT0CF7GLV4zpZgptaDZy9MY2OSBWXvPVDeNcffxrf+atb8fzP/wFjE+O49Ddvwrve9yl87nOfwVe/8CfoS7WQzZDXACTjVD0yXdi90yHsn7ctFspKXtMwC1w/P5xE91SqBgZirK+ACWazRUZiMvDJEqqABmFIq4UyGpwMRlvSbQxEt1Pfwpkk04Kjgem/XUfacp66q6yMykCchSEtmaTCwiIKNXZmCbHzhxGpDaO/Owkv3ACVPadmy0bCDr7cpGMqEsJ7r9iCc7Z0YmK+iMV6BonWAlIMFdEofvhCBf/25H74kZoadImEjWwUS6Q6hHD61j70dRJ1raPWCGOxUMX8Yg3DE4viLycTnAgMdpwGnTRfMvPVWg0DvVl5oUVmyySXRYlGxwX9pzIZUV+Hh/ZgYuIEVQ8NRZWGm20j2vqG7V3oS1QEml305j/EO278JL58+81IpNL43fd/Cn/9F7fjY7fegnUdHgY7tQ1Yw9LcqsWYT1Br/7SHA/Om/mhx8zWSpI6OqNpet9WJ5bo1rDIUhYqjefDRGb6A2KSRUs9H1CM7zUedt9+NOEjOi/B8LCxBuxJlpYlcai2McTyWSq5xSFpgxOiHygsYxyNhdGS5FMkoC73dpHZGMD65hJm5iobeSFHYOJiXNy3XfAyNEEvRjgR5QbHZAPRkPLznko0455R+TM4tIhLvQWnxCNIMlbEoendegBs/8W3sHz2s3c6deeP7zM83kUh42DiY0RZ6CgyzW8+EVbyVCLXlfLy4exZLJZfUBGAlb0a9oi2wZ526BnMLFYxOlCRCoLYF+dCpFNLJNNb2p5CPF/Ct7798/Kqnq5f7HQy6DodsCu68TRmszVVQkLRCFOe88Q9xw4c+rYP8zp2fw623fhSztRZWZ30M5FzSJfdP0Zuo0E5iKPvnGGcNjW3SUBwryySdFedMR991hIPZ2CC5ltyUUF1TfhKmK4SypbX1HRlubQ/p5lCxiJhPpc78oo6Bvhy6OxMolVo4MDqPYhVIxoCT1q9AJNLE6JF5TM5xxWsMmQQnD8KYW6zIaFb1JLB2sEPGQeidxphJR1GrezgyVcbBkVkZypYN3chnDOcoFLjCtoG5QgVT/LnNMBKhELb0xfHeXz8ZW1b3YmqxiHi6CwtTY6IwMpdbe96l+NrdD+G+Hz+BVd0ZZLOW0BKX4TQl18HQUTHEMBHiJYhReiPcRDiSwEtDJbxycEn4kBDtiIdUKoQda7tRWJrBpg29eHn/AvYcXLQ+kW/lcTKdRCadwUmro9i+1sOffP7p4xtKT2/UDzZeBF7zwi05rM/XEI134sj4NKYXy/j1d/w3ZHId+P6dt2FotoXRhQr6sz5W5ggfM0ex9SKMg7TWkfkQdo9zptgagfRULLP5Ao1UOA0W5SdHRxvchlRWL5YNHKUk8KZLMibUwoqOGFb3Ugrd4H3uNCQIwTCmIflmA7lMEnG27b0QZpaqmJ6rIJMIY9WKrJJa5k0jR+ZwZGIBXR0Z9HbncWhkUj2brZt60ZGLy7Ow+Ugsh+W2OsngTiDmIg0t2SY9gnRGlup8f/QuU/M1zM6X0JuL4vJT87j6/FMRz+QxX45gZHgIfR0JDdCFvSZW7rwMX/zKNzB8eBrZRET7C4kB8ZkQjjAeiXWyRZRucXQ2gjSH7Pw4nn5lFtPMWUNcIcPGJj1iDVecNYCuLLVdQnj0uXEcOEx6JWfMPSRSSeTzGSRSWWxbFcJpa6O4+c+fPL6hbN2U8qMxmwteLDZRrjZx9roUTllBZI9WG0G5yuae4414IYwtAsPzFaSiTXSnLPGzJUZmaqlMDJVQErsPV7FQ4bInHx1p1vwOVAJng1r6fXp9gp3qEApKCE3yXH1rHpK2ctpgFQk/ZHutX53F6oGI1KjJ0KI3IL1Po6HyUFYiS2FBW0JlqlZx+bZHiGUyIR6y71U2Cj63xJk3OeDgEjIQOkxDbdQ1f0Milzq3Bvqo4rGkml1ootl1GdApq7pw6mAGJ29eBz+ex7OvjCGNJazsTSOeSiEcT2HfQhJ33X0PKArdkWWOZ9xazQ0TfKs3sVTg6j1XDUaASrkhbnItlMLjz02jXCfgZvTVCDzkMiFcfeFK5BJUSvDwwBOHsPtgSXxZbl7jxCE3snV29+DsLRmcsSGOGz7x0PEN5fwz0z4PhrO980tNjE8UcfKqDE5dSR21sBZJigfN/EEqinXM1DwcWaT1hjQPS7ksdnopjSk0NNRCPJPCTNnDoYklZNNxdGYIJVvfhfhBuR7C9FxZSUhHLinkcHyqgGrdDp+lsHbKCC8hndHKQa5P2zyYwpqBuE3scw6JhGFVDOwqG2eWocGMjByUuhmC1sXY7I1Ia4LHmaOEtfvNilA3S6MS3VQuVRGRsU+6Rb2BSrkizogRmIjDWOUlCQkOyJUauPLKy7AmXkRfvIpcXz+e3r2I0vRhbFnRQiqbQTTuIZJdiXsffRmHhkfVrc4kySuxmUiGPb0bqk5xjDdkGnuc32ZV43mkbsexb2wBC8UWxiYrKBRrOofBvjSuvXQQHUkPfjSM+x4cwhPPTaFGlYNESsQhjxVZPouLdnTjvG15/NbNDxzfUH7zygFfstghT2K+FMHry0YxkIkAml5Tm05vWqrIXhilZgjzEt/1gHIR6Zi18GlRBmx50qqvhTyUWjH49TpiorC1UGs1lQySJafZHW4ZJvWvGcb0fF1um+OqhNOZotTqVXFnO1JRnLd1Nc45fS0WFqcxvVRANBW3rrHDD4y4Qzi9JdBPK4WEo2gWRAku3wVvvMpIdZDptsMINyOaMGB44UoaK8mpYk3tFlZbZMKRue9oiepH8nJEVV0FA1VcD/v8ninkuwfxhT/9r9i2Po8higf97T/g7VftQKc/BT8aRSKRwmwV+KeHdik55c8h/VT4Etl3Up02/ozhIjYQRiCxFQmhWOaSzxZ6+rOoIYGfPzGEqYUyauUCtm/swlXnrUE+kdJg3P2PH8IDj40Iz9K2t3QKGS7JCPu4/Kw+XLC9G9d+8F+PbyjvumYtgWc3P+P4HX4DMd6SWsl25agpZ3IJjC9VxLHUimgl6vzUFNK0fhGFGuJ38s/JBPXSGbAfoUFv8T0JeNEQjGhDnir/nLJZ1aqPhUIds0t1pLhhIxlDKhXD7GIBk7MLuP7CU3Dj285HOhfHkYkC7nrgIcQzWYUAQ0/tvfNASRmgcjaNQURvGg67rG4ElDeUzTSGMxoGE2aCd+Sk0Omo9yX6peVUhs+QpxvQDS3GBogvUV2GTv6cI9MF7Hr5CELRPK6/9gpceckO/OsPf4y9Q5P4tcsuwalrMkhF6jLQl149hEeffkbgF7u8/CzBvgA1B1XlmEGaNIdRNocmCthzcBrrBwewZk03du+fwgESycplZBMhXHvZyejtiiHJJRUI4dnds/jeT/bB8+KaiiSsn82kkc7EcdnpeezcksZ1H/zp8Q3lPW/d6NNyWacHPRUiH+FqCY0KyTbMMRyL3VEE56stibjkOzoxdfgIUlFPO/jIMyFBKJvJoMLpO96UeEoew1IEm9pjq9v2+rBiqaJULqHle1gqlpCNxvCmc3dg85oe5Dpz+MUvR/GVf3wQv3LyOtz8nivBzufPHn4Fd93/M5y6Y7VKcmOe2XiJpuPc2hW6bXWL+XsFX9sgFQe0A/Umg8zJR2H4IFfVqAKkFxK7iccSqNWqQjeVUEtqnAx4dpD5ZzQ27gdoSuSQiedi2cdCsYb+ng505yN49cA4dr14GB3dgzjv7JPxkY/ehKFXd+HBH9wHv8Wll5zbNoPXZ3EThTQU5kdGbzTm3thkFU+/fFjA2+tO3wYvXMOrB8i75R7oGjauSOF1pw0g38E1LBxiD2N02sdffudxRKJJMeKoak2VA1Zybzq3F2u6G3jbh46To7R8/Oq+z0YfOoYStf/tP+sJbPpI/eJwCA+6zz8f2vzR+oMh4OL/rAfS/twnPgEfeCh00i2Nq/2wf++JX95+xX/WE2gBF6sZseWjjWtC8D/oA6cB4ELM9lf7BJiLP+T5+NTuz0Yfek3Xqn0y7RP4/59A21Da1rGsE2gbyrKOqf2itqG0bWBZJ9A2lGUdU/tFbUNp28CyTqBtKMs6pvaL2obStoFlnUDbUJZ1TO0XtQ2lbQPLOoG2oSzrmNovahtK2waWdQJtQ1nWMbVf1DaUtg0s6wTahrKsY2q/qG0obRtY1gm0DWVZx9R+UdtQ2jawrBNoG8qyjqn9orahtG1gWSfQNpRlHVP7RW1DadvAsk6gbSjLOqb2i9qG0raBZZ1A21CWdUztF7UNpW0DyzqBtqEs65jaL2obStsGlnUCbUNZ1jG1X9Q2lLYNLOsE2oayrGNqv6htKG0bWNYJtA1lWcfUftH/AYLisNLtOiE5AAAAAElFTkSuQmCC"/>
          <p:cNvSpPr/>
          <p:nvPr/>
        </p:nvSpPr>
        <p:spPr>
          <a:xfrm>
            <a:off x="1831975" y="7938"/>
            <a:ext cx="5451000" cy="545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72" name="Google Shape;272;p6"/>
          <p:cNvPicPr preferRelativeResize="0"/>
          <p:nvPr/>
        </p:nvPicPr>
        <p:blipFill rotWithShape="1">
          <a:blip r:embed="rId6">
            <a:alphaModFix/>
          </a:blip>
          <a:srcRect/>
          <a:stretch/>
        </p:blipFill>
        <p:spPr>
          <a:xfrm>
            <a:off x="6354238" y="1636238"/>
            <a:ext cx="5521398" cy="414239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862"/>
    </mc:Choice>
    <mc:Fallback>
      <p:transition spd="slow" advTm="1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82b8a101b1_0_67"/>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78" name="Google Shape;278;g82b8a101b1_0_67"/>
          <p:cNvSpPr txBox="1">
            <a:spLocks noGrp="1"/>
          </p:cNvSpPr>
          <p:nvPr>
            <p:ph type="title"/>
          </p:nvPr>
        </p:nvSpPr>
        <p:spPr>
          <a:xfrm>
            <a:off x="838200" y="972152"/>
            <a:ext cx="10515600" cy="718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a:solidFill>
                  <a:srgbClr val="2F5496"/>
                </a:solidFill>
              </a:rPr>
              <a:t>Research Opportunities</a:t>
            </a:r>
            <a:endParaRPr/>
          </a:p>
        </p:txBody>
      </p:sp>
      <p:sp>
        <p:nvSpPr>
          <p:cNvPr id="279" name="Google Shape;279;g82b8a101b1_0_67"/>
          <p:cNvSpPr txBox="1"/>
          <p:nvPr/>
        </p:nvSpPr>
        <p:spPr>
          <a:xfrm>
            <a:off x="6389675" y="1938750"/>
            <a:ext cx="4777200" cy="4351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00000"/>
              </a:buClr>
              <a:buSzPts val="2400"/>
              <a:buFont typeface="Arial"/>
              <a:buNone/>
            </a:pPr>
            <a:r>
              <a:rPr lang="en-US" sz="2400" b="0" i="1" u="none" strike="noStrike" cap="none">
                <a:solidFill>
                  <a:srgbClr val="2F5496"/>
                </a:solidFill>
                <a:latin typeface="Calibri"/>
                <a:ea typeface="Calibri"/>
                <a:cs typeface="Calibri"/>
                <a:sym typeface="Calibri"/>
              </a:rPr>
              <a:t>60 Companies, 3000 employees  Nationally prominent firms</a:t>
            </a:r>
            <a:endParaRPr sz="2400" b="0" i="1" u="none" strike="noStrike" cap="none">
              <a:solidFill>
                <a:srgbClr val="000000"/>
              </a:solidFill>
              <a:latin typeface="Calibri"/>
              <a:ea typeface="Calibri"/>
              <a:cs typeface="Calibri"/>
              <a:sym typeface="Calibri"/>
            </a:endParaRPr>
          </a:p>
          <a:p>
            <a:pPr marL="285750" marR="0" lvl="0" indent="-28575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Blizzard Entertainment</a:t>
            </a:r>
            <a:endParaRPr sz="2400" b="0" i="0" u="none" strike="noStrike" cap="none">
              <a:solidFill>
                <a:srgbClr val="000000"/>
              </a:solidFill>
              <a:latin typeface="Calibri"/>
              <a:ea typeface="Calibri"/>
              <a:cs typeface="Calibri"/>
              <a:sym typeface="Calibri"/>
            </a:endParaRPr>
          </a:p>
          <a:p>
            <a:pPr marL="285750" marR="0" lvl="0" indent="-28575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Broadcom</a:t>
            </a:r>
            <a:endParaRPr sz="2400" b="0" i="0" u="none" strike="noStrike" cap="none">
              <a:solidFill>
                <a:srgbClr val="000000"/>
              </a:solidFill>
              <a:latin typeface="Calibri"/>
              <a:ea typeface="Calibri"/>
              <a:cs typeface="Calibri"/>
              <a:sym typeface="Calibri"/>
            </a:endParaRPr>
          </a:p>
          <a:p>
            <a:pPr marL="285750" marR="0" lvl="0" indent="-28575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Canon</a:t>
            </a:r>
            <a:endParaRPr sz="2400" b="0" i="0" u="none" strike="noStrike" cap="none">
              <a:solidFill>
                <a:srgbClr val="000000"/>
              </a:solidFill>
              <a:latin typeface="Calibri"/>
              <a:ea typeface="Calibri"/>
              <a:cs typeface="Calibri"/>
              <a:sym typeface="Calibri"/>
            </a:endParaRPr>
          </a:p>
          <a:p>
            <a:pPr marL="285750" marR="0" lvl="0" indent="-28575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Cisco Systems</a:t>
            </a:r>
            <a:endParaRPr sz="2400" b="0" i="0" u="none" strike="noStrike" cap="none">
              <a:solidFill>
                <a:srgbClr val="000000"/>
              </a:solidFill>
              <a:latin typeface="Calibri"/>
              <a:ea typeface="Calibri"/>
              <a:cs typeface="Calibri"/>
              <a:sym typeface="Calibri"/>
            </a:endParaRPr>
          </a:p>
          <a:p>
            <a:pPr marL="285750" marR="0" lvl="0" indent="-28575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Intel Corporation</a:t>
            </a:r>
            <a:endParaRPr sz="2400" b="0" i="0" u="none" strike="noStrike" cap="none">
              <a:solidFill>
                <a:srgbClr val="000000"/>
              </a:solidFill>
              <a:latin typeface="Calibri"/>
              <a:ea typeface="Calibri"/>
              <a:cs typeface="Calibri"/>
              <a:sym typeface="Calibri"/>
            </a:endParaRPr>
          </a:p>
          <a:p>
            <a:pPr marL="285750" marR="0" lvl="0" indent="-28575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Skywork Solutions</a:t>
            </a:r>
            <a:endParaRPr sz="2400" b="0" i="0" u="none" strike="noStrike" cap="none">
              <a:solidFill>
                <a:srgbClr val="000000"/>
              </a:solidFill>
              <a:latin typeface="Calibri"/>
              <a:ea typeface="Calibri"/>
              <a:cs typeface="Calibri"/>
              <a:sym typeface="Calibri"/>
            </a:endParaRPr>
          </a:p>
          <a:p>
            <a:pPr marL="285750" marR="0" lvl="0" indent="-28575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Numerous start-up companies</a:t>
            </a: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sp>
        <p:nvSpPr>
          <p:cNvPr id="280" name="Google Shape;280;g82b8a101b1_0_67"/>
          <p:cNvSpPr txBox="1"/>
          <p:nvPr/>
        </p:nvSpPr>
        <p:spPr>
          <a:xfrm>
            <a:off x="511375" y="1997950"/>
            <a:ext cx="5409600" cy="4458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2400" i="1">
                <a:solidFill>
                  <a:srgbClr val="2F5496"/>
                </a:solidFill>
                <a:latin typeface="Calibri"/>
                <a:ea typeface="Calibri"/>
                <a:cs typeface="Calibri"/>
                <a:sym typeface="Calibri"/>
              </a:rPr>
              <a:t>UCI is home to or affiliated with more than a dozen research centers and experimental facilities</a:t>
            </a:r>
            <a:endParaRPr sz="2400" i="1">
              <a:solidFill>
                <a:srgbClr val="2F5496"/>
              </a:solidFill>
              <a:latin typeface="Calibri"/>
              <a:ea typeface="Calibri"/>
              <a:cs typeface="Calibri"/>
              <a:sym typeface="Calibri"/>
            </a:endParaRPr>
          </a:p>
          <a:p>
            <a:pPr marL="0" lvl="0" indent="0" algn="l" rtl="0">
              <a:lnSpc>
                <a:spcPct val="90000"/>
              </a:lnSpc>
              <a:spcBef>
                <a:spcPts val="0"/>
              </a:spcBef>
              <a:spcAft>
                <a:spcPts val="0"/>
              </a:spcAft>
              <a:buNone/>
            </a:pPr>
            <a:endParaRPr sz="2400">
              <a:solidFill>
                <a:srgbClr val="2F5496"/>
              </a:solidFill>
              <a:latin typeface="Calibri"/>
              <a:ea typeface="Calibri"/>
              <a:cs typeface="Calibri"/>
              <a:sym typeface="Calibri"/>
            </a:endParaRPr>
          </a:p>
          <a:p>
            <a:pPr marL="457200" lvl="0" indent="-381000" algn="l" rtl="0">
              <a:lnSpc>
                <a:spcPct val="90000"/>
              </a:lnSpc>
              <a:spcBef>
                <a:spcPts val="0"/>
              </a:spcBef>
              <a:spcAft>
                <a:spcPts val="0"/>
              </a:spcAft>
              <a:buClr>
                <a:srgbClr val="2F5496"/>
              </a:buClr>
              <a:buSzPts val="2400"/>
              <a:buFont typeface="Calibri"/>
              <a:buChar char="●"/>
            </a:pPr>
            <a:r>
              <a:rPr lang="en-US" sz="2400">
                <a:solidFill>
                  <a:srgbClr val="2F5496"/>
                </a:solidFill>
                <a:latin typeface="Calibri"/>
                <a:ea typeface="Calibri"/>
                <a:cs typeface="Calibri"/>
                <a:sym typeface="Calibri"/>
              </a:rPr>
              <a:t>Advanced Power and Energy Program (APEP)</a:t>
            </a:r>
            <a:endParaRPr sz="2400">
              <a:solidFill>
                <a:srgbClr val="2F5496"/>
              </a:solidFill>
              <a:latin typeface="Calibri"/>
              <a:ea typeface="Calibri"/>
              <a:cs typeface="Calibri"/>
              <a:sym typeface="Calibri"/>
            </a:endParaRPr>
          </a:p>
          <a:p>
            <a:pPr marL="457200" lvl="0" indent="-381000" algn="l" rtl="0">
              <a:lnSpc>
                <a:spcPct val="90000"/>
              </a:lnSpc>
              <a:spcBef>
                <a:spcPts val="0"/>
              </a:spcBef>
              <a:spcAft>
                <a:spcPts val="0"/>
              </a:spcAft>
              <a:buClr>
                <a:srgbClr val="2F5496"/>
              </a:buClr>
              <a:buSzPts val="2400"/>
              <a:buFont typeface="Calibri"/>
              <a:buChar char="●"/>
            </a:pPr>
            <a:r>
              <a:rPr lang="en-US" sz="2400">
                <a:solidFill>
                  <a:srgbClr val="2F5496"/>
                </a:solidFill>
                <a:latin typeface="Calibri"/>
                <a:ea typeface="Calibri"/>
                <a:cs typeface="Calibri"/>
                <a:sym typeface="Calibri"/>
              </a:rPr>
              <a:t>The Edwards Lifesciences Center for Advanced Cardiovascular Technology</a:t>
            </a:r>
            <a:endParaRPr sz="2400">
              <a:solidFill>
                <a:srgbClr val="2F5496"/>
              </a:solidFill>
              <a:latin typeface="Calibri"/>
              <a:ea typeface="Calibri"/>
              <a:cs typeface="Calibri"/>
              <a:sym typeface="Calibri"/>
            </a:endParaRPr>
          </a:p>
          <a:p>
            <a:pPr marL="457200" lvl="0" indent="-381000" algn="l" rtl="0">
              <a:lnSpc>
                <a:spcPct val="90000"/>
              </a:lnSpc>
              <a:spcBef>
                <a:spcPts val="0"/>
              </a:spcBef>
              <a:spcAft>
                <a:spcPts val="0"/>
              </a:spcAft>
              <a:buClr>
                <a:srgbClr val="2F5496"/>
              </a:buClr>
              <a:buSzPts val="2400"/>
              <a:buFont typeface="Calibri"/>
              <a:buChar char="●"/>
            </a:pPr>
            <a:r>
              <a:rPr lang="en-US" sz="2400">
                <a:solidFill>
                  <a:srgbClr val="2F5496"/>
                </a:solidFill>
                <a:latin typeface="Calibri"/>
                <a:ea typeface="Calibri"/>
                <a:cs typeface="Calibri"/>
                <a:sym typeface="Calibri"/>
              </a:rPr>
              <a:t>FabWorks</a:t>
            </a:r>
            <a:endParaRPr sz="2400">
              <a:solidFill>
                <a:srgbClr val="2F5496"/>
              </a:solidFill>
              <a:latin typeface="Calibri"/>
              <a:ea typeface="Calibri"/>
              <a:cs typeface="Calibri"/>
              <a:sym typeface="Calibri"/>
            </a:endParaRPr>
          </a:p>
          <a:p>
            <a:pPr marL="457200" lvl="0" indent="-381000" algn="l" rtl="0">
              <a:lnSpc>
                <a:spcPct val="90000"/>
              </a:lnSpc>
              <a:spcBef>
                <a:spcPts val="0"/>
              </a:spcBef>
              <a:spcAft>
                <a:spcPts val="0"/>
              </a:spcAft>
              <a:buClr>
                <a:srgbClr val="2F5496"/>
              </a:buClr>
              <a:buSzPts val="2400"/>
              <a:buFont typeface="Calibri"/>
              <a:buChar char="●"/>
            </a:pPr>
            <a:r>
              <a:rPr lang="en-US" sz="2400">
                <a:solidFill>
                  <a:srgbClr val="2F5496"/>
                </a:solidFill>
                <a:latin typeface="Calibri"/>
                <a:ea typeface="Calibri"/>
                <a:cs typeface="Calibri"/>
                <a:sym typeface="Calibri"/>
              </a:rPr>
              <a:t>Irvine Materials Research Institute</a:t>
            </a:r>
            <a:endParaRPr sz="2400">
              <a:solidFill>
                <a:srgbClr val="2F5496"/>
              </a:solidFill>
              <a:latin typeface="Calibri"/>
              <a:ea typeface="Calibri"/>
              <a:cs typeface="Calibri"/>
              <a:sym typeface="Calibri"/>
            </a:endParaRPr>
          </a:p>
          <a:p>
            <a:pPr marL="457200" lvl="0" indent="-381000" algn="l" rtl="0">
              <a:lnSpc>
                <a:spcPct val="90000"/>
              </a:lnSpc>
              <a:spcBef>
                <a:spcPts val="0"/>
              </a:spcBef>
              <a:spcAft>
                <a:spcPts val="0"/>
              </a:spcAft>
              <a:buClr>
                <a:srgbClr val="2F5496"/>
              </a:buClr>
              <a:buSzPts val="2400"/>
              <a:buFont typeface="Calibri"/>
              <a:buChar char="●"/>
            </a:pPr>
            <a:r>
              <a:rPr lang="en-US" sz="2400">
                <a:solidFill>
                  <a:srgbClr val="2F5496"/>
                </a:solidFill>
                <a:latin typeface="Calibri"/>
                <a:ea typeface="Calibri"/>
                <a:cs typeface="Calibri"/>
                <a:sym typeface="Calibri"/>
              </a:rPr>
              <a:t>National Fuel Cell Research Center (NFCRC)</a:t>
            </a:r>
            <a:endParaRPr sz="2400">
              <a:solidFill>
                <a:srgbClr val="2F5496"/>
              </a:solidFill>
              <a:latin typeface="Calibri"/>
              <a:ea typeface="Calibri"/>
              <a:cs typeface="Calibri"/>
              <a:sym typeface="Calibri"/>
            </a:endParaRPr>
          </a:p>
          <a:p>
            <a:pPr marL="457200" lvl="0" indent="-381000" algn="l" rtl="0">
              <a:lnSpc>
                <a:spcPct val="90000"/>
              </a:lnSpc>
              <a:spcBef>
                <a:spcPts val="0"/>
              </a:spcBef>
              <a:spcAft>
                <a:spcPts val="0"/>
              </a:spcAft>
              <a:buClr>
                <a:srgbClr val="2F5496"/>
              </a:buClr>
              <a:buSzPts val="2400"/>
              <a:buFont typeface="Calibri"/>
              <a:buChar char="●"/>
            </a:pPr>
            <a:r>
              <a:rPr lang="en-US" sz="2400">
                <a:solidFill>
                  <a:srgbClr val="2F5496"/>
                </a:solidFill>
                <a:latin typeface="Calibri"/>
                <a:ea typeface="Calibri"/>
                <a:cs typeface="Calibri"/>
                <a:sym typeface="Calibri"/>
              </a:rPr>
              <a:t>RapidTech</a:t>
            </a: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12"/>
    </mc:Choice>
    <mc:Fallback>
      <p:transition spd="slow" advTm="1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83702e78f1_2_0"/>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09" name="Google Shape;109;g83702e78f1_2_0"/>
          <p:cNvSpPr txBox="1">
            <a:spLocks noGrp="1"/>
          </p:cNvSpPr>
          <p:nvPr>
            <p:ph type="title"/>
          </p:nvPr>
        </p:nvSpPr>
        <p:spPr>
          <a:xfrm>
            <a:off x="838200" y="857250"/>
            <a:ext cx="10515600" cy="833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a:solidFill>
                  <a:srgbClr val="2F5496"/>
                </a:solidFill>
              </a:rPr>
              <a:t>A Message From Assoc. Dean Green</a:t>
            </a:r>
            <a:endParaRPr/>
          </a:p>
        </p:txBody>
      </p:sp>
      <p:sp>
        <p:nvSpPr>
          <p:cNvPr id="110" name="Google Shape;110;g83702e78f1_2_0"/>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a:p>
            <a:pPr marL="0" lvl="0" indent="0" algn="l" rtl="0">
              <a:spcBef>
                <a:spcPts val="1000"/>
              </a:spcBef>
              <a:spcAft>
                <a:spcPts val="0"/>
              </a:spcAft>
              <a:buNone/>
            </a:pPr>
            <a:endParaRPr/>
          </a:p>
        </p:txBody>
      </p:sp>
      <p:sp>
        <p:nvSpPr>
          <p:cNvPr id="111" name="Google Shape;111;g83702e78f1_2_0"/>
          <p:cNvSpPr txBox="1">
            <a:spLocks noGrp="1"/>
          </p:cNvSpPr>
          <p:nvPr>
            <p:ph type="body" idx="2"/>
          </p:nvPr>
        </p:nvSpPr>
        <p:spPr>
          <a:xfrm>
            <a:off x="4241800" y="1825625"/>
            <a:ext cx="7112000" cy="4351200"/>
          </a:xfrm>
          <a:prstGeom prst="rect">
            <a:avLst/>
          </a:prstGeom>
        </p:spPr>
        <p:txBody>
          <a:bodyPr spcFirstLastPara="1" wrap="square" lIns="91425" tIns="45700" rIns="91425" bIns="45700" anchor="t" anchorCtr="0">
            <a:noAutofit/>
          </a:bodyPr>
          <a:lstStyle/>
          <a:p>
            <a:pPr marL="114300" indent="0">
              <a:buNone/>
            </a:pPr>
            <a:r>
              <a:rPr lang="en-US" sz="1600" dirty="0">
                <a:solidFill>
                  <a:schemeClr val="accent5">
                    <a:lumMod val="50000"/>
                  </a:schemeClr>
                </a:solidFill>
              </a:rPr>
              <a:t>Dear prospective student,</a:t>
            </a:r>
            <a:endParaRPr lang="en-US" sz="1600" dirty="0">
              <a:solidFill>
                <a:schemeClr val="accent5">
                  <a:lumMod val="50000"/>
                </a:schemeClr>
              </a:solidFill>
            </a:endParaRPr>
          </a:p>
          <a:p>
            <a:pPr marL="114300" indent="0">
              <a:buNone/>
            </a:pPr>
            <a:r>
              <a:rPr lang="en-US" sz="1600" dirty="0">
                <a:solidFill>
                  <a:schemeClr val="accent5">
                    <a:lumMod val="50000"/>
                  </a:schemeClr>
                </a:solidFill>
              </a:rPr>
              <a:t>Welcome to our virtual Celebrate UCI presentation, and most importantly congratulations!  This year the </a:t>
            </a:r>
            <a:r>
              <a:rPr lang="en-US" sz="1600" dirty="0" err="1">
                <a:solidFill>
                  <a:schemeClr val="accent5">
                    <a:lumMod val="50000"/>
                  </a:schemeClr>
                </a:solidFill>
              </a:rPr>
              <a:t>Samueli</a:t>
            </a:r>
            <a:r>
              <a:rPr lang="en-US" sz="1600" dirty="0">
                <a:solidFill>
                  <a:schemeClr val="accent5">
                    <a:lumMod val="50000"/>
                  </a:schemeClr>
                </a:solidFill>
              </a:rPr>
              <a:t> School of Engineering received over 12,500 freshman applications.  Because of the large number of applications, we had to be very selective in our admissions.</a:t>
            </a:r>
            <a:endParaRPr lang="en-US" sz="1600" dirty="0">
              <a:solidFill>
                <a:schemeClr val="accent5">
                  <a:lumMod val="50000"/>
                </a:schemeClr>
              </a:solidFill>
            </a:endParaRPr>
          </a:p>
          <a:p>
            <a:pPr marL="114300" indent="0">
              <a:buNone/>
            </a:pPr>
            <a:r>
              <a:rPr lang="en-US" sz="1600" dirty="0">
                <a:solidFill>
                  <a:schemeClr val="accent5">
                    <a:lumMod val="50000"/>
                  </a:schemeClr>
                </a:solidFill>
              </a:rPr>
              <a:t>No doubt many of you have a number of options for your higher education.  If you have already decided to come to UCI, I hope that this presentation will make you even more sure that you’ve made the right choice.  If you’re still considering UCI among other options, I hope that this presentation will show you that UCI is a special place, which will help you decide.</a:t>
            </a:r>
            <a:endParaRPr lang="en-US" sz="1600" dirty="0">
              <a:solidFill>
                <a:schemeClr val="accent5">
                  <a:lumMod val="50000"/>
                </a:schemeClr>
              </a:solidFill>
            </a:endParaRPr>
          </a:p>
          <a:p>
            <a:pPr marL="114300" indent="0">
              <a:buNone/>
            </a:pPr>
            <a:r>
              <a:rPr lang="en-US" sz="1600" dirty="0">
                <a:solidFill>
                  <a:schemeClr val="accent5">
                    <a:lumMod val="50000"/>
                  </a:schemeClr>
                </a:solidFill>
              </a:rPr>
              <a:t>For parents &amp; other family members, I know this is a major transition for you as well.  I hope this presentation will convince you that you can trust UCI as a place where we care deeply about undergraduate education.</a:t>
            </a:r>
            <a:endParaRPr lang="en-US" sz="1600" dirty="0">
              <a:solidFill>
                <a:schemeClr val="accent5">
                  <a:lumMod val="50000"/>
                </a:schemeClr>
              </a:solidFill>
            </a:endParaRPr>
          </a:p>
          <a:p>
            <a:pPr marL="114300" indent="0">
              <a:buNone/>
            </a:pPr>
            <a:r>
              <a:rPr lang="en-US" sz="1600" dirty="0">
                <a:solidFill>
                  <a:schemeClr val="accent5">
                    <a:lumMod val="50000"/>
                  </a:schemeClr>
                </a:solidFill>
              </a:rPr>
              <a:t/>
            </a:r>
            <a:br>
              <a:rPr lang="en-US" sz="1600" dirty="0">
                <a:solidFill>
                  <a:schemeClr val="accent5">
                    <a:lumMod val="50000"/>
                  </a:schemeClr>
                </a:solidFill>
              </a:rPr>
            </a:br>
            <a:r>
              <a:rPr lang="en-US" sz="1600" dirty="0">
                <a:solidFill>
                  <a:schemeClr val="accent5">
                    <a:lumMod val="50000"/>
                  </a:schemeClr>
                </a:solidFill>
              </a:rPr>
              <a:t>Enjoy the presentation, and we hope to see you this fall as our newest Anteaters!</a:t>
            </a:r>
            <a:endParaRPr lang="en-US" sz="1600" dirty="0">
              <a:solidFill>
                <a:schemeClr val="accent5">
                  <a:lumMod val="50000"/>
                </a:schemeClr>
              </a:solidFill>
            </a:endParaRPr>
          </a:p>
          <a:p>
            <a:pPr marL="114300" indent="0">
              <a:buNone/>
            </a:pPr>
            <a:r>
              <a:rPr lang="en-US" sz="1400" dirty="0"/>
              <a:t/>
            </a:r>
            <a:br>
              <a:rPr lang="en-US" sz="1400" dirty="0"/>
            </a:br>
            <a:endParaRPr sz="1400" dirty="0">
              <a:solidFill>
                <a:srgbClr val="1C4587"/>
              </a:solidFill>
            </a:endParaRPr>
          </a:p>
        </p:txBody>
      </p:sp>
      <p:pic>
        <p:nvPicPr>
          <p:cNvPr id="112" name="Google Shape;112;g83702e78f1_2_0"/>
          <p:cNvPicPr preferRelativeResize="0"/>
          <p:nvPr/>
        </p:nvPicPr>
        <p:blipFill>
          <a:blip r:embed="rId6">
            <a:alphaModFix/>
          </a:blip>
          <a:stretch>
            <a:fillRect/>
          </a:stretch>
        </p:blipFill>
        <p:spPr>
          <a:xfrm>
            <a:off x="452163" y="1995749"/>
            <a:ext cx="3129237" cy="3170413"/>
          </a:xfrm>
          <a:prstGeom prst="rect">
            <a:avLst/>
          </a:prstGeom>
          <a:noFill/>
          <a:ln>
            <a:no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g82b8a101b1_0_46"/>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86" name="Google Shape;286;g82b8a101b1_0_46"/>
          <p:cNvSpPr txBox="1"/>
          <p:nvPr/>
        </p:nvSpPr>
        <p:spPr>
          <a:xfrm>
            <a:off x="838200" y="716817"/>
            <a:ext cx="10515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rgbClr val="2F5496"/>
                </a:solidFill>
                <a:latin typeface="Calibri"/>
                <a:ea typeface="Calibri"/>
                <a:cs typeface="Calibri"/>
                <a:sym typeface="Calibri"/>
              </a:rPr>
              <a:t>CONNECT WITH INDUSTRY</a:t>
            </a:r>
            <a:endParaRPr sz="4400" b="0" i="0" u="none" strike="noStrike" cap="none">
              <a:solidFill>
                <a:srgbClr val="000000"/>
              </a:solidFill>
              <a:latin typeface="Calibri"/>
              <a:ea typeface="Calibri"/>
              <a:cs typeface="Calibri"/>
              <a:sym typeface="Calibri"/>
            </a:endParaRPr>
          </a:p>
        </p:txBody>
      </p:sp>
      <p:sp>
        <p:nvSpPr>
          <p:cNvPr id="287" name="Google Shape;287;g82b8a101b1_0_46"/>
          <p:cNvSpPr txBox="1"/>
          <p:nvPr/>
        </p:nvSpPr>
        <p:spPr>
          <a:xfrm>
            <a:off x="352581" y="1828800"/>
            <a:ext cx="105156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Handshake – job/internship search</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Internship Fairs every quarter</a:t>
            </a:r>
            <a:endParaRPr sz="2400" b="0" i="0" u="none" strike="noStrike" cap="none">
              <a:solidFill>
                <a:srgbClr val="2F5496"/>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STEM Career Fair – October</a:t>
            </a:r>
            <a:endParaRPr sz="2400" b="0" i="0" u="none" strike="noStrike" cap="none">
              <a:solidFill>
                <a:srgbClr val="2F5496"/>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Engineering Tech Fair – February</a:t>
            </a:r>
            <a:endParaRPr sz="2400" b="0" i="0" u="none" strike="noStrike" cap="none">
              <a:solidFill>
                <a:srgbClr val="2F5496"/>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p:txBody>
      </p:sp>
      <p:pic>
        <p:nvPicPr>
          <p:cNvPr id="288" name="Google Shape;288;g82b8a101b1_0_46" descr="A group of people standing in front of a crowd posing for the camera&#10;&#10;Description generated with very high confidence"/>
          <p:cNvPicPr preferRelativeResize="0"/>
          <p:nvPr/>
        </p:nvPicPr>
        <p:blipFill rotWithShape="1">
          <a:blip r:embed="rId6">
            <a:alphaModFix/>
          </a:blip>
          <a:srcRect/>
          <a:stretch/>
        </p:blipFill>
        <p:spPr>
          <a:xfrm>
            <a:off x="5609954" y="1885950"/>
            <a:ext cx="6585220" cy="4958908"/>
          </a:xfrm>
          <a:prstGeom prst="rect">
            <a:avLst/>
          </a:prstGeom>
          <a:noFill/>
          <a:ln>
            <a:noFill/>
          </a:ln>
        </p:spPr>
      </p:pic>
      <p:pic>
        <p:nvPicPr>
          <p:cNvPr id="289" name="Google Shape;289;g82b8a101b1_0_46"/>
          <p:cNvPicPr preferRelativeResize="0"/>
          <p:nvPr/>
        </p:nvPicPr>
        <p:blipFill>
          <a:blip r:embed="rId7">
            <a:alphaModFix/>
          </a:blip>
          <a:stretch>
            <a:fillRect/>
          </a:stretch>
        </p:blipFill>
        <p:spPr>
          <a:xfrm>
            <a:off x="3145738" y="5243488"/>
            <a:ext cx="1952625" cy="466725"/>
          </a:xfrm>
          <a:prstGeom prst="rect">
            <a:avLst/>
          </a:prstGeom>
          <a:noFill/>
          <a:ln>
            <a:noFill/>
          </a:ln>
        </p:spPr>
      </p:pic>
      <p:pic>
        <p:nvPicPr>
          <p:cNvPr id="290" name="Google Shape;290;g82b8a101b1_0_46"/>
          <p:cNvPicPr preferRelativeResize="0"/>
          <p:nvPr/>
        </p:nvPicPr>
        <p:blipFill>
          <a:blip r:embed="rId8">
            <a:alphaModFix/>
          </a:blip>
          <a:stretch>
            <a:fillRect/>
          </a:stretch>
        </p:blipFill>
        <p:spPr>
          <a:xfrm>
            <a:off x="184025" y="5329213"/>
            <a:ext cx="2162175" cy="295275"/>
          </a:xfrm>
          <a:prstGeom prst="rect">
            <a:avLst/>
          </a:prstGeom>
          <a:noFill/>
          <a:ln>
            <a:noFill/>
          </a:ln>
        </p:spPr>
      </p:pic>
      <p:pic>
        <p:nvPicPr>
          <p:cNvPr id="291" name="Google Shape;291;g82b8a101b1_0_46"/>
          <p:cNvPicPr preferRelativeResize="0"/>
          <p:nvPr/>
        </p:nvPicPr>
        <p:blipFill>
          <a:blip r:embed="rId9">
            <a:alphaModFix/>
          </a:blip>
          <a:stretch>
            <a:fillRect/>
          </a:stretch>
        </p:blipFill>
        <p:spPr>
          <a:xfrm>
            <a:off x="369775" y="4380325"/>
            <a:ext cx="1790700" cy="781050"/>
          </a:xfrm>
          <a:prstGeom prst="rect">
            <a:avLst/>
          </a:prstGeom>
          <a:noFill/>
          <a:ln>
            <a:noFill/>
          </a:ln>
        </p:spPr>
      </p:pic>
      <p:pic>
        <p:nvPicPr>
          <p:cNvPr id="292" name="Google Shape;292;g82b8a101b1_0_46"/>
          <p:cNvPicPr preferRelativeResize="0"/>
          <p:nvPr/>
        </p:nvPicPr>
        <p:blipFill>
          <a:blip r:embed="rId10">
            <a:alphaModFix/>
          </a:blip>
          <a:stretch>
            <a:fillRect/>
          </a:stretch>
        </p:blipFill>
        <p:spPr>
          <a:xfrm>
            <a:off x="3222413" y="4656538"/>
            <a:ext cx="1685925" cy="504825"/>
          </a:xfrm>
          <a:prstGeom prst="rect">
            <a:avLst/>
          </a:prstGeom>
          <a:noFill/>
          <a:ln>
            <a:noFill/>
          </a:ln>
        </p:spPr>
      </p:pic>
      <p:pic>
        <p:nvPicPr>
          <p:cNvPr id="293" name="Google Shape;293;g82b8a101b1_0_46"/>
          <p:cNvPicPr preferRelativeResize="0"/>
          <p:nvPr/>
        </p:nvPicPr>
        <p:blipFill>
          <a:blip r:embed="rId11">
            <a:alphaModFix/>
          </a:blip>
          <a:stretch>
            <a:fillRect/>
          </a:stretch>
        </p:blipFill>
        <p:spPr>
          <a:xfrm>
            <a:off x="352575" y="6005475"/>
            <a:ext cx="2019300" cy="30480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420"/>
    </mc:Choice>
    <mc:Fallback>
      <p:transition spd="slow" advTm="2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g82b8a101b1_0_53"/>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299" name="Google Shape;299;g82b8a101b1_0_53"/>
          <p:cNvSpPr txBox="1"/>
          <p:nvPr/>
        </p:nvSpPr>
        <p:spPr>
          <a:xfrm>
            <a:off x="838200" y="576141"/>
            <a:ext cx="10515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000" b="1" i="0" u="none" strike="noStrike" cap="none">
                <a:solidFill>
                  <a:srgbClr val="2F5496"/>
                </a:solidFill>
                <a:latin typeface="Calibri"/>
                <a:ea typeface="Calibri"/>
                <a:cs typeface="Calibri"/>
                <a:sym typeface="Calibri"/>
              </a:rPr>
              <a:t>OFFICE OF ACCESS AND INCLUSION</a:t>
            </a:r>
            <a:endParaRPr sz="4400" b="0" i="0" u="none" strike="noStrike" cap="none">
              <a:solidFill>
                <a:srgbClr val="000000"/>
              </a:solidFill>
              <a:latin typeface="Calibri"/>
              <a:ea typeface="Calibri"/>
              <a:cs typeface="Calibri"/>
              <a:sym typeface="Calibri"/>
            </a:endParaRPr>
          </a:p>
        </p:txBody>
      </p:sp>
      <p:sp>
        <p:nvSpPr>
          <p:cNvPr id="300" name="Google Shape;300;g82b8a101b1_0_53"/>
          <p:cNvSpPr txBo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2F5496"/>
              </a:buClr>
              <a:buSzPts val="2400"/>
              <a:buFont typeface="Arial"/>
              <a:buChar char="•"/>
            </a:pPr>
            <a:r>
              <a:rPr lang="en-US" sz="2400">
                <a:solidFill>
                  <a:srgbClr val="2F5496"/>
                </a:solidFill>
                <a:latin typeface="Calibri"/>
                <a:ea typeface="Calibri"/>
                <a:cs typeface="Calibri"/>
                <a:sym typeface="Calibri"/>
              </a:rPr>
              <a:t>Two week </a:t>
            </a:r>
            <a:r>
              <a:rPr lang="en-US" sz="2400" b="0" i="0" u="none" strike="noStrike" cap="none">
                <a:solidFill>
                  <a:srgbClr val="2F5496"/>
                </a:solidFill>
                <a:latin typeface="Calibri"/>
                <a:ea typeface="Calibri"/>
                <a:cs typeface="Calibri"/>
                <a:sym typeface="Calibri"/>
              </a:rPr>
              <a:t>Summer transition program</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Char char="•"/>
            </a:pPr>
            <a:r>
              <a:rPr lang="en-US" sz="2400" i="0" u="none" strike="noStrike" cap="none">
                <a:solidFill>
                  <a:srgbClr val="2F5496"/>
                </a:solidFill>
                <a:latin typeface="Calibri"/>
                <a:ea typeface="Calibri"/>
                <a:cs typeface="Calibri"/>
                <a:sym typeface="Calibri"/>
              </a:rPr>
              <a:t>Academic </a:t>
            </a:r>
            <a:r>
              <a:rPr lang="en-US" sz="2400" b="0" i="0" u="none" strike="noStrike" cap="none">
                <a:solidFill>
                  <a:srgbClr val="2F5496"/>
                </a:solidFill>
                <a:latin typeface="Calibri"/>
                <a:ea typeface="Calibri"/>
                <a:cs typeface="Calibri"/>
                <a:sym typeface="Calibri"/>
              </a:rPr>
              <a:t>support</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Mentoring program</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Academic and career skills workshops</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Internship and job shadowing opportunities</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Industry and alumni networking socials</a:t>
            </a:r>
            <a:endParaRPr sz="2800" b="0" i="0" u="none" strike="noStrike" cap="none">
              <a:solidFill>
                <a:srgbClr val="000000"/>
              </a:solidFill>
              <a:latin typeface="Calibri"/>
              <a:ea typeface="Calibri"/>
              <a:cs typeface="Calibri"/>
              <a:sym typeface="Calibri"/>
            </a:endParaRPr>
          </a:p>
        </p:txBody>
      </p:sp>
      <p:pic>
        <p:nvPicPr>
          <p:cNvPr id="301" name="Google Shape;301;g82b8a101b1_0_53" descr="A group of people standing in front of a blue car&#10;&#10;Description generated with very high confidence"/>
          <p:cNvPicPr preferRelativeResize="0"/>
          <p:nvPr/>
        </p:nvPicPr>
        <p:blipFill rotWithShape="1">
          <a:blip r:embed="rId6">
            <a:alphaModFix/>
          </a:blip>
          <a:srcRect/>
          <a:stretch/>
        </p:blipFill>
        <p:spPr>
          <a:xfrm>
            <a:off x="6092557" y="1825625"/>
            <a:ext cx="5749816" cy="4589990"/>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868"/>
    </mc:Choice>
    <mc:Fallback>
      <p:transition spd="slow" advTm="30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83702e78f1_2_37"/>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07" name="Google Shape;307;g83702e78f1_2_37"/>
          <p:cNvSpPr txBox="1">
            <a:spLocks noGrp="1"/>
          </p:cNvSpPr>
          <p:nvPr>
            <p:ph type="title"/>
          </p:nvPr>
        </p:nvSpPr>
        <p:spPr>
          <a:xfrm>
            <a:off x="838200" y="972152"/>
            <a:ext cx="10515600" cy="718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a:solidFill>
                  <a:srgbClr val="2F5496"/>
                </a:solidFill>
              </a:rPr>
              <a:t>UCI Engineering by the Numbers</a:t>
            </a:r>
            <a:endParaRPr/>
          </a:p>
        </p:txBody>
      </p:sp>
      <p:sp>
        <p:nvSpPr>
          <p:cNvPr id="308" name="Google Shape;308;g83702e78f1_2_37"/>
          <p:cNvSpPr txBox="1"/>
          <p:nvPr/>
        </p:nvSpPr>
        <p:spPr>
          <a:xfrm>
            <a:off x="6389675" y="1938750"/>
            <a:ext cx="4777200" cy="4351200"/>
          </a:xfrm>
          <a:prstGeom prst="rect">
            <a:avLst/>
          </a:prstGeom>
          <a:noFill/>
          <a:ln>
            <a:noFill/>
          </a:ln>
        </p:spPr>
        <p:txBody>
          <a:bodyPr spcFirstLastPara="1" wrap="square" lIns="91425" tIns="45700" rIns="91425" bIns="45700" anchor="t" anchorCtr="0">
            <a:noAutofit/>
          </a:bodyPr>
          <a:lstStyle/>
          <a:p>
            <a:pPr marL="457200" lvl="0" indent="0" algn="l" rtl="0">
              <a:spcBef>
                <a:spcPts val="0"/>
              </a:spcBef>
              <a:spcAft>
                <a:spcPts val="0"/>
              </a:spcAft>
              <a:buNone/>
            </a:pPr>
            <a:endParaRPr sz="1800">
              <a:solidFill>
                <a:srgbClr val="0B5394"/>
              </a:solidFill>
            </a:endParaRPr>
          </a:p>
        </p:txBody>
      </p:sp>
      <p:sp>
        <p:nvSpPr>
          <p:cNvPr id="309" name="Google Shape;309;g83702e78f1_2_37"/>
          <p:cNvSpPr txBox="1"/>
          <p:nvPr/>
        </p:nvSpPr>
        <p:spPr>
          <a:xfrm>
            <a:off x="511375" y="1997950"/>
            <a:ext cx="8097600" cy="4458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0B5394"/>
              </a:buClr>
              <a:buSzPts val="2400"/>
              <a:buChar char="●"/>
            </a:pPr>
            <a:r>
              <a:rPr lang="en-US" sz="2400" dirty="0">
                <a:solidFill>
                  <a:srgbClr val="0B5394"/>
                </a:solidFill>
              </a:rPr>
              <a:t>3977 undergraduates </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 25% women </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 36% first generation </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 25% low-income</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Time to degree FR-- 4 </a:t>
            </a:r>
            <a:r>
              <a:rPr lang="en-US" sz="2400" dirty="0" err="1">
                <a:solidFill>
                  <a:srgbClr val="0B5394"/>
                </a:solidFill>
              </a:rPr>
              <a:t>yrs</a:t>
            </a:r>
            <a:r>
              <a:rPr lang="en-US" sz="2400" dirty="0">
                <a:solidFill>
                  <a:srgbClr val="0B5394"/>
                </a:solidFill>
              </a:rPr>
              <a:t> + 1 quarter</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Time to degree TR -- varies by major</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Spring 2019 graduates -- 632</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Summer 2019 graduates -- 87</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Ranked 22nd in public university engineering programs</a:t>
            </a:r>
            <a:endParaRPr sz="2400" dirty="0">
              <a:solidFill>
                <a:srgbClr val="0B5394"/>
              </a:solidFill>
            </a:endParaRPr>
          </a:p>
          <a:p>
            <a:pPr marL="457200" lvl="0" indent="-381000" algn="l" rtl="0">
              <a:spcBef>
                <a:spcPts val="0"/>
              </a:spcBef>
              <a:spcAft>
                <a:spcPts val="0"/>
              </a:spcAft>
              <a:buClr>
                <a:srgbClr val="0B5394"/>
              </a:buClr>
              <a:buSzPts val="2400"/>
              <a:buChar char="●"/>
            </a:pPr>
            <a:r>
              <a:rPr lang="en-US" sz="2400" dirty="0">
                <a:solidFill>
                  <a:srgbClr val="0B5394"/>
                </a:solidFill>
              </a:rPr>
              <a:t>⅔ of students participate in faculty-led research </a:t>
            </a:r>
            <a:endParaRPr lang="en-US" sz="2400" dirty="0">
              <a:solidFill>
                <a:srgbClr val="0B5394"/>
              </a:solidFill>
            </a:endParaRPr>
          </a:p>
          <a:p>
            <a:pPr marL="457200" lvl="0" indent="-381000" algn="l" rtl="0">
              <a:spcBef>
                <a:spcPts val="0"/>
              </a:spcBef>
              <a:spcAft>
                <a:spcPts val="0"/>
              </a:spcAft>
              <a:buClr>
                <a:srgbClr val="0B5394"/>
              </a:buClr>
              <a:buSzPts val="2400"/>
              <a:buChar char="●"/>
            </a:pPr>
            <a:r>
              <a:rPr lang="en-US" sz="2400" dirty="0" smtClean="0">
                <a:solidFill>
                  <a:srgbClr val="0B5394"/>
                </a:solidFill>
              </a:rPr>
              <a:t>6 departments, 11 majors</a:t>
            </a:r>
            <a:endParaRPr sz="2400" dirty="0">
              <a:solidFill>
                <a:srgbClr val="0B5394"/>
              </a:solidFill>
            </a:endParaRPr>
          </a:p>
          <a:p>
            <a:pPr marL="457200" lvl="0" indent="0" algn="l" rtl="0">
              <a:spcBef>
                <a:spcPts val="0"/>
              </a:spcBef>
              <a:spcAft>
                <a:spcPts val="0"/>
              </a:spcAft>
              <a:buNone/>
            </a:pPr>
            <a:endParaRPr sz="1800" dirty="0">
              <a:solidFill>
                <a:srgbClr val="0B5394"/>
              </a:solidFill>
            </a:endParaRPr>
          </a:p>
          <a:p>
            <a:pPr marL="914400" lvl="0" indent="0" algn="l" rtl="0">
              <a:spcBef>
                <a:spcPts val="0"/>
              </a:spcBef>
              <a:spcAft>
                <a:spcPts val="0"/>
              </a:spcAft>
              <a:buNone/>
            </a:pPr>
            <a:endParaRPr sz="1800" dirty="0">
              <a:solidFill>
                <a:srgbClr val="0B5394"/>
              </a:solidFill>
              <a:latin typeface="Calibri"/>
              <a:ea typeface="Calibri"/>
              <a:cs typeface="Calibri"/>
              <a:sym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035"/>
    </mc:Choice>
    <mc:Fallback>
      <p:transition spd="slow" advTm="2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3"/>
        <p:cNvGrpSpPr/>
        <p:nvPr/>
      </p:nvGrpSpPr>
      <p:grpSpPr>
        <a:xfrm>
          <a:off x="0" y="0"/>
          <a:ext cx="0" cy="0"/>
          <a:chOff x="0" y="0"/>
          <a:chExt cx="0" cy="0"/>
        </a:xfrm>
      </p:grpSpPr>
      <p:pic>
        <p:nvPicPr>
          <p:cNvPr id="314" name="Google Shape;314;g82b8a101b1_0_60"/>
          <p:cNvPicPr preferRelativeResize="0"/>
          <p:nvPr/>
        </p:nvPicPr>
        <p:blipFill rotWithShape="1">
          <a:blip r:embed="rId5">
            <a:alphaModFix/>
          </a:blip>
          <a:srcRect/>
          <a:stretch/>
        </p:blipFill>
        <p:spPr>
          <a:xfrm>
            <a:off x="0" y="0"/>
            <a:ext cx="12192000" cy="6858000"/>
          </a:xfrm>
          <a:prstGeom prst="rect">
            <a:avLst/>
          </a:prstGeom>
          <a:noFill/>
          <a:ln>
            <a:noFill/>
          </a:ln>
        </p:spPr>
      </p:pic>
      <p:pic>
        <p:nvPicPr>
          <p:cNvPr id="315" name="Google Shape;315;g82b8a101b1_0_60" title="Points scored"/>
          <p:cNvPicPr preferRelativeResize="0"/>
          <p:nvPr/>
        </p:nvPicPr>
        <p:blipFill>
          <a:blip r:embed="rId6">
            <a:alphaModFix/>
          </a:blip>
          <a:stretch>
            <a:fillRect/>
          </a:stretch>
        </p:blipFill>
        <p:spPr>
          <a:xfrm>
            <a:off x="1393812" y="1042976"/>
            <a:ext cx="9404376" cy="5807187"/>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70"/>
    </mc:Choice>
    <mc:Fallback>
      <p:transition spd="slow" advTm="1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g82b8a101b1_0_134"/>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37" name="Google Shape;337;g82b8a101b1_0_134"/>
          <p:cNvSpPr txBox="1"/>
          <p:nvPr/>
        </p:nvSpPr>
        <p:spPr>
          <a:xfrm>
            <a:off x="750277" y="749738"/>
            <a:ext cx="10515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a:solidFill>
                  <a:srgbClr val="2F5496"/>
                </a:solidFill>
                <a:latin typeface="Calibri"/>
                <a:ea typeface="Calibri"/>
                <a:cs typeface="Calibri"/>
                <a:sym typeface="Calibri"/>
              </a:rPr>
              <a:t>Connect with us!</a:t>
            </a:r>
            <a:endParaRPr sz="4400" b="0" i="0" u="none" strike="noStrike" cap="none">
              <a:solidFill>
                <a:srgbClr val="000000"/>
              </a:solidFill>
              <a:latin typeface="Calibri"/>
              <a:ea typeface="Calibri"/>
              <a:cs typeface="Calibri"/>
              <a:sym typeface="Calibri"/>
            </a:endParaRPr>
          </a:p>
        </p:txBody>
      </p:sp>
      <p:sp>
        <p:nvSpPr>
          <p:cNvPr id="338" name="Google Shape;338;g82b8a101b1_0_134"/>
          <p:cNvSpPr txBox="1"/>
          <p:nvPr/>
        </p:nvSpPr>
        <p:spPr>
          <a:xfrm>
            <a:off x="838200" y="1754025"/>
            <a:ext cx="10515600" cy="4351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2800"/>
              <a:buFont typeface="Arial"/>
              <a:buNone/>
            </a:pPr>
            <a:endParaRPr sz="4000" b="1" i="0" u="none" strike="noStrike" cap="none">
              <a:solidFill>
                <a:srgbClr val="000000"/>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457200" marR="0" lvl="0" indent="0" algn="ctr" rtl="0">
              <a:lnSpc>
                <a:spcPct val="90000"/>
              </a:lnSpc>
              <a:spcBef>
                <a:spcPts val="1000"/>
              </a:spcBef>
              <a:spcAft>
                <a:spcPts val="0"/>
              </a:spcAft>
              <a:buNone/>
            </a:pPr>
            <a:endParaRPr sz="28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39" name="Google Shape;339;g82b8a101b1_0_134" descr="https://www.facebook.com/images/fb_icon_325x325.png"/>
          <p:cNvPicPr preferRelativeResize="0"/>
          <p:nvPr/>
        </p:nvPicPr>
        <p:blipFill rotWithShape="1">
          <a:blip r:embed="rId6">
            <a:alphaModFix/>
          </a:blip>
          <a:srcRect/>
          <a:stretch/>
        </p:blipFill>
        <p:spPr>
          <a:xfrm>
            <a:off x="2318499" y="4224626"/>
            <a:ext cx="1167600" cy="1167571"/>
          </a:xfrm>
          <a:prstGeom prst="rect">
            <a:avLst/>
          </a:prstGeom>
          <a:noFill/>
          <a:ln>
            <a:noFill/>
          </a:ln>
        </p:spPr>
      </p:pic>
      <p:sp>
        <p:nvSpPr>
          <p:cNvPr id="340" name="Google Shape;340;g82b8a101b1_0_134"/>
          <p:cNvSpPr txBox="1"/>
          <p:nvPr/>
        </p:nvSpPr>
        <p:spPr>
          <a:xfrm>
            <a:off x="4283450" y="2186425"/>
            <a:ext cx="7644000" cy="20382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2F5496"/>
              </a:buClr>
              <a:buSzPts val="2800"/>
              <a:buFont typeface="Calibri"/>
              <a:buChar char="●"/>
            </a:pPr>
            <a:r>
              <a:rPr lang="en-US" sz="2800">
                <a:solidFill>
                  <a:srgbClr val="2F5496"/>
                </a:solidFill>
                <a:latin typeface="Calibri"/>
                <a:ea typeface="Calibri"/>
                <a:cs typeface="Calibri"/>
                <a:sym typeface="Calibri"/>
              </a:rPr>
              <a:t>ZotChat: undergraduate.eng.uci.edu/</a:t>
            </a:r>
            <a:br>
              <a:rPr lang="en-US" sz="2800">
                <a:solidFill>
                  <a:srgbClr val="2F5496"/>
                </a:solidFill>
                <a:latin typeface="Calibri"/>
                <a:ea typeface="Calibri"/>
                <a:cs typeface="Calibri"/>
                <a:sym typeface="Calibri"/>
              </a:rPr>
            </a:br>
            <a:r>
              <a:rPr lang="en-US" sz="2800">
                <a:solidFill>
                  <a:srgbClr val="2F5496"/>
                </a:solidFill>
                <a:latin typeface="Calibri"/>
                <a:ea typeface="Calibri"/>
                <a:cs typeface="Calibri"/>
                <a:sym typeface="Calibri"/>
              </a:rPr>
              <a:t>Ambassadors: engambassadorsuci@gmail.com</a:t>
            </a:r>
            <a:br>
              <a:rPr lang="en-US" sz="2800">
                <a:solidFill>
                  <a:srgbClr val="2F5496"/>
                </a:solidFill>
                <a:latin typeface="Calibri"/>
                <a:ea typeface="Calibri"/>
                <a:cs typeface="Calibri"/>
                <a:sym typeface="Calibri"/>
              </a:rPr>
            </a:br>
            <a:endParaRPr sz="2800">
              <a:solidFill>
                <a:srgbClr val="2F5496"/>
              </a:solidFill>
              <a:latin typeface="Calibri"/>
              <a:ea typeface="Calibri"/>
              <a:cs typeface="Calibri"/>
              <a:sym typeface="Calibri"/>
            </a:endParaRPr>
          </a:p>
          <a:p>
            <a:pPr marL="457200" lvl="0" indent="-406400" algn="l" rtl="0">
              <a:lnSpc>
                <a:spcPct val="90000"/>
              </a:lnSpc>
              <a:spcBef>
                <a:spcPts val="0"/>
              </a:spcBef>
              <a:spcAft>
                <a:spcPts val="0"/>
              </a:spcAft>
              <a:buClr>
                <a:srgbClr val="2F5496"/>
              </a:buClr>
              <a:buSzPts val="2800"/>
              <a:buFont typeface="Calibri"/>
              <a:buChar char="●"/>
            </a:pPr>
            <a:r>
              <a:rPr lang="en-US" sz="2800">
                <a:solidFill>
                  <a:srgbClr val="2F5496"/>
                </a:solidFill>
                <a:latin typeface="Calibri"/>
                <a:ea typeface="Calibri"/>
                <a:cs typeface="Calibri"/>
                <a:sym typeface="Calibri"/>
              </a:rPr>
              <a:t>Instagram: @engroffice</a:t>
            </a:r>
            <a:br>
              <a:rPr lang="en-US" sz="2800">
                <a:solidFill>
                  <a:srgbClr val="2F5496"/>
                </a:solidFill>
                <a:latin typeface="Calibri"/>
                <a:ea typeface="Calibri"/>
                <a:cs typeface="Calibri"/>
                <a:sym typeface="Calibri"/>
              </a:rPr>
            </a:br>
            <a:r>
              <a:rPr lang="en-US" sz="2800">
                <a:solidFill>
                  <a:srgbClr val="2F5496"/>
                </a:solidFill>
                <a:latin typeface="Calibri"/>
                <a:ea typeface="Calibri"/>
                <a:cs typeface="Calibri"/>
                <a:sym typeface="Calibri"/>
              </a:rPr>
              <a:t/>
            </a:r>
            <a:br>
              <a:rPr lang="en-US" sz="2800">
                <a:solidFill>
                  <a:srgbClr val="2F5496"/>
                </a:solidFill>
                <a:latin typeface="Calibri"/>
                <a:ea typeface="Calibri"/>
                <a:cs typeface="Calibri"/>
                <a:sym typeface="Calibri"/>
              </a:rPr>
            </a:br>
            <a:endParaRPr sz="2800">
              <a:solidFill>
                <a:srgbClr val="2F5496"/>
              </a:solidFill>
              <a:latin typeface="Calibri"/>
              <a:ea typeface="Calibri"/>
              <a:cs typeface="Calibri"/>
              <a:sym typeface="Calibri"/>
            </a:endParaRPr>
          </a:p>
          <a:p>
            <a:pPr marL="457200" lvl="0" indent="-406400" algn="l" rtl="0">
              <a:lnSpc>
                <a:spcPct val="90000"/>
              </a:lnSpc>
              <a:spcBef>
                <a:spcPts val="0"/>
              </a:spcBef>
              <a:spcAft>
                <a:spcPts val="0"/>
              </a:spcAft>
              <a:buClr>
                <a:srgbClr val="2F5496"/>
              </a:buClr>
              <a:buSzPts val="2800"/>
              <a:buFont typeface="Calibri"/>
              <a:buChar char="●"/>
            </a:pPr>
            <a:r>
              <a:rPr lang="en-US" sz="2800">
                <a:solidFill>
                  <a:srgbClr val="2F5496"/>
                </a:solidFill>
                <a:latin typeface="Calibri"/>
                <a:ea typeface="Calibri"/>
                <a:cs typeface="Calibri"/>
                <a:sym typeface="Calibri"/>
              </a:rPr>
              <a:t>Facebook: facebook.com/ugengr/</a:t>
            </a:r>
            <a:br>
              <a:rPr lang="en-US" sz="2800">
                <a:solidFill>
                  <a:srgbClr val="2F5496"/>
                </a:solidFill>
                <a:latin typeface="Calibri"/>
                <a:ea typeface="Calibri"/>
                <a:cs typeface="Calibri"/>
                <a:sym typeface="Calibri"/>
              </a:rPr>
            </a:br>
            <a:r>
              <a:rPr lang="en-US" sz="2800">
                <a:solidFill>
                  <a:srgbClr val="2F5496"/>
                </a:solidFill>
                <a:latin typeface="Calibri"/>
                <a:ea typeface="Calibri"/>
                <a:cs typeface="Calibri"/>
                <a:sym typeface="Calibri"/>
              </a:rPr>
              <a:t/>
            </a:r>
            <a:br>
              <a:rPr lang="en-US" sz="2800">
                <a:solidFill>
                  <a:srgbClr val="2F5496"/>
                </a:solidFill>
                <a:latin typeface="Calibri"/>
                <a:ea typeface="Calibri"/>
                <a:cs typeface="Calibri"/>
                <a:sym typeface="Calibri"/>
              </a:rPr>
            </a:br>
            <a:endParaRPr sz="2800">
              <a:solidFill>
                <a:srgbClr val="2F5496"/>
              </a:solidFill>
              <a:latin typeface="Calibri"/>
              <a:ea typeface="Calibri"/>
              <a:cs typeface="Calibri"/>
              <a:sym typeface="Calibri"/>
            </a:endParaRPr>
          </a:p>
          <a:p>
            <a:pPr marL="457200" lvl="0" indent="-406400" algn="l" rtl="0">
              <a:lnSpc>
                <a:spcPct val="90000"/>
              </a:lnSpc>
              <a:spcBef>
                <a:spcPts val="0"/>
              </a:spcBef>
              <a:spcAft>
                <a:spcPts val="0"/>
              </a:spcAft>
              <a:buClr>
                <a:srgbClr val="2F5496"/>
              </a:buClr>
              <a:buSzPts val="2800"/>
              <a:buFont typeface="Calibri"/>
              <a:buChar char="●"/>
            </a:pPr>
            <a:r>
              <a:rPr lang="en-US" sz="2800">
                <a:solidFill>
                  <a:srgbClr val="2F5496"/>
                </a:solidFill>
                <a:latin typeface="Calibri"/>
                <a:ea typeface="Calibri"/>
                <a:cs typeface="Calibri"/>
                <a:sym typeface="Calibri"/>
              </a:rPr>
              <a:t>Twitter: @UCIEngineering</a:t>
            </a:r>
            <a:endParaRPr sz="2800">
              <a:solidFill>
                <a:srgbClr val="2F5496"/>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Font typeface="Arial"/>
              <a:buNone/>
            </a:pPr>
            <a:endParaRPr sz="2800">
              <a:solidFill>
                <a:srgbClr val="2F5496"/>
              </a:solidFill>
              <a:latin typeface="Calibri"/>
              <a:ea typeface="Calibri"/>
              <a:cs typeface="Calibri"/>
              <a:sym typeface="Calibri"/>
            </a:endParaRPr>
          </a:p>
        </p:txBody>
      </p:sp>
      <p:pic>
        <p:nvPicPr>
          <p:cNvPr id="341" name="Google Shape;341;g82b8a101b1_0_134"/>
          <p:cNvPicPr preferRelativeResize="0"/>
          <p:nvPr/>
        </p:nvPicPr>
        <p:blipFill>
          <a:blip r:embed="rId7">
            <a:alphaModFix/>
          </a:blip>
          <a:stretch>
            <a:fillRect/>
          </a:stretch>
        </p:blipFill>
        <p:spPr>
          <a:xfrm>
            <a:off x="2318500" y="5344849"/>
            <a:ext cx="1167600" cy="1167600"/>
          </a:xfrm>
          <a:prstGeom prst="rect">
            <a:avLst/>
          </a:prstGeom>
          <a:noFill/>
          <a:ln>
            <a:noFill/>
          </a:ln>
        </p:spPr>
      </p:pic>
      <p:pic>
        <p:nvPicPr>
          <p:cNvPr id="342" name="Google Shape;342;g82b8a101b1_0_134"/>
          <p:cNvPicPr preferRelativeResize="0"/>
          <p:nvPr/>
        </p:nvPicPr>
        <p:blipFill>
          <a:blip r:embed="rId8">
            <a:alphaModFix/>
          </a:blip>
          <a:stretch>
            <a:fillRect/>
          </a:stretch>
        </p:blipFill>
        <p:spPr>
          <a:xfrm>
            <a:off x="2318500" y="3126336"/>
            <a:ext cx="1167600" cy="1167627"/>
          </a:xfrm>
          <a:prstGeom prst="rect">
            <a:avLst/>
          </a:prstGeom>
          <a:noFill/>
          <a:ln>
            <a:noFill/>
          </a:ln>
        </p:spPr>
      </p:pic>
      <p:pic>
        <p:nvPicPr>
          <p:cNvPr id="343" name="Google Shape;343;g82b8a101b1_0_134"/>
          <p:cNvPicPr preferRelativeResize="0"/>
          <p:nvPr/>
        </p:nvPicPr>
        <p:blipFill rotWithShape="1">
          <a:blip r:embed="rId9">
            <a:alphaModFix/>
          </a:blip>
          <a:srcRect l="4175" r="59067" b="42541"/>
          <a:stretch/>
        </p:blipFill>
        <p:spPr>
          <a:xfrm>
            <a:off x="2101874" y="2186425"/>
            <a:ext cx="1539612" cy="939900"/>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39"/>
    </mc:Choice>
    <mc:Fallback>
      <p:transition spd="slow" advTm="1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g82b8a101b1_0_138"/>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49" name="Google Shape;349;g82b8a101b1_0_138"/>
          <p:cNvSpPr txBox="1"/>
          <p:nvPr/>
        </p:nvSpPr>
        <p:spPr>
          <a:xfrm>
            <a:off x="1233600" y="933001"/>
            <a:ext cx="9724800" cy="5925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rgbClr val="2F5496"/>
                </a:solidFill>
                <a:latin typeface="Calibri"/>
                <a:ea typeface="Calibri"/>
                <a:cs typeface="Calibri"/>
                <a:sym typeface="Calibri"/>
              </a:rPr>
              <a:t>Thank you for your interest in UCI and the Samueli School of Engineering!  </a:t>
            </a:r>
            <a:r>
              <a:rPr lang="en-US" sz="3600" b="1">
                <a:solidFill>
                  <a:srgbClr val="2F5496"/>
                </a:solidFill>
                <a:latin typeface="Calibri"/>
                <a:ea typeface="Calibri"/>
                <a:cs typeface="Calibri"/>
                <a:sym typeface="Calibri"/>
              </a:rPr>
              <a:t>You can contact us at ugengr@uci.edu</a:t>
            </a:r>
            <a:r>
              <a:rPr lang="en-US" sz="3600" b="1" i="0" u="none" strike="noStrike" cap="none">
                <a:solidFill>
                  <a:srgbClr val="2F5496"/>
                </a:solidFill>
                <a:latin typeface="Calibri"/>
                <a:ea typeface="Calibri"/>
                <a:cs typeface="Calibri"/>
                <a:sym typeface="Calibri"/>
              </a:rPr>
              <a:t>!</a:t>
            </a:r>
            <a:endParaRPr sz="2800" b="0" i="0" u="none" strike="noStrike" cap="none">
              <a:solidFill>
                <a:srgbClr val="000000"/>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2F5496"/>
              </a:solidFill>
              <a:latin typeface="Calibri"/>
              <a:ea typeface="Calibri"/>
              <a:cs typeface="Calibri"/>
              <a:sym typeface="Calibri"/>
            </a:endParaRPr>
          </a:p>
          <a:p>
            <a:pPr marL="0" marR="0" lvl="0" indent="0" algn="ctr"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Calibri"/>
              <a:ea typeface="Calibri"/>
              <a:cs typeface="Calibri"/>
              <a:sym typeface="Calibri"/>
            </a:endParaRPr>
          </a:p>
        </p:txBody>
      </p:sp>
      <p:pic>
        <p:nvPicPr>
          <p:cNvPr id="350" name="Google Shape;350;g82b8a101b1_0_138" descr="Michael Green" title="Michael Green"/>
          <p:cNvPicPr preferRelativeResize="0"/>
          <p:nvPr/>
        </p:nvPicPr>
        <p:blipFill>
          <a:blip r:embed="rId6">
            <a:alphaModFix/>
          </a:blip>
          <a:stretch>
            <a:fillRect/>
          </a:stretch>
        </p:blipFill>
        <p:spPr>
          <a:xfrm>
            <a:off x="1946775" y="2514600"/>
            <a:ext cx="1828800" cy="1828800"/>
          </a:xfrm>
          <a:prstGeom prst="rect">
            <a:avLst/>
          </a:prstGeom>
          <a:noFill/>
          <a:ln>
            <a:noFill/>
          </a:ln>
        </p:spPr>
      </p:pic>
      <p:pic>
        <p:nvPicPr>
          <p:cNvPr id="351" name="Google Shape;351;g82b8a101b1_0_138" descr="Robin Jeffers" title="Robin Jeffers"/>
          <p:cNvPicPr preferRelativeResize="0"/>
          <p:nvPr/>
        </p:nvPicPr>
        <p:blipFill>
          <a:blip r:embed="rId7">
            <a:alphaModFix/>
          </a:blip>
          <a:stretch>
            <a:fillRect/>
          </a:stretch>
        </p:blipFill>
        <p:spPr>
          <a:xfrm>
            <a:off x="3643200" y="2514600"/>
            <a:ext cx="1828800" cy="1828800"/>
          </a:xfrm>
          <a:prstGeom prst="rect">
            <a:avLst/>
          </a:prstGeom>
          <a:noFill/>
          <a:ln>
            <a:noFill/>
          </a:ln>
        </p:spPr>
      </p:pic>
      <p:pic>
        <p:nvPicPr>
          <p:cNvPr id="352" name="Google Shape;352;g82b8a101b1_0_138" descr="Christy King" title="Christy King"/>
          <p:cNvPicPr preferRelativeResize="0"/>
          <p:nvPr/>
        </p:nvPicPr>
        <p:blipFill>
          <a:blip r:embed="rId8">
            <a:alphaModFix/>
          </a:blip>
          <a:stretch>
            <a:fillRect/>
          </a:stretch>
        </p:blipFill>
        <p:spPr>
          <a:xfrm>
            <a:off x="5538175" y="2514600"/>
            <a:ext cx="1828800" cy="1828800"/>
          </a:xfrm>
          <a:prstGeom prst="rect">
            <a:avLst/>
          </a:prstGeom>
          <a:noFill/>
          <a:ln>
            <a:noFill/>
          </a:ln>
        </p:spPr>
      </p:pic>
      <p:pic>
        <p:nvPicPr>
          <p:cNvPr id="353" name="Google Shape;353;g82b8a101b1_0_138" descr="Margaret Anderson" title="Margaret Anderson"/>
          <p:cNvPicPr preferRelativeResize="0"/>
          <p:nvPr/>
        </p:nvPicPr>
        <p:blipFill>
          <a:blip r:embed="rId9">
            <a:alphaModFix/>
          </a:blip>
          <a:stretch>
            <a:fillRect/>
          </a:stretch>
        </p:blipFill>
        <p:spPr>
          <a:xfrm>
            <a:off x="7300800" y="2514600"/>
            <a:ext cx="1828800" cy="1828800"/>
          </a:xfrm>
          <a:prstGeom prst="rect">
            <a:avLst/>
          </a:prstGeom>
          <a:noFill/>
          <a:ln>
            <a:noFill/>
          </a:ln>
        </p:spPr>
      </p:pic>
      <p:pic>
        <p:nvPicPr>
          <p:cNvPr id="354" name="Google Shape;354;g82b8a101b1_0_138" descr="Cesar Barrios" title="Cesar Barrios"/>
          <p:cNvPicPr preferRelativeResize="0"/>
          <p:nvPr/>
        </p:nvPicPr>
        <p:blipFill>
          <a:blip r:embed="rId10">
            <a:alphaModFix/>
          </a:blip>
          <a:stretch>
            <a:fillRect/>
          </a:stretch>
        </p:blipFill>
        <p:spPr>
          <a:xfrm>
            <a:off x="9129600" y="2514600"/>
            <a:ext cx="1828800" cy="1828800"/>
          </a:xfrm>
          <a:prstGeom prst="rect">
            <a:avLst/>
          </a:prstGeom>
          <a:noFill/>
          <a:ln>
            <a:noFill/>
          </a:ln>
        </p:spPr>
      </p:pic>
      <p:pic>
        <p:nvPicPr>
          <p:cNvPr id="355" name="Google Shape;355;g82b8a101b1_0_138" descr="Erica Juarez" title="Erica Juarez"/>
          <p:cNvPicPr preferRelativeResize="0"/>
          <p:nvPr/>
        </p:nvPicPr>
        <p:blipFill>
          <a:blip r:embed="rId11">
            <a:alphaModFix/>
          </a:blip>
          <a:stretch>
            <a:fillRect/>
          </a:stretch>
        </p:blipFill>
        <p:spPr>
          <a:xfrm>
            <a:off x="1814400" y="4434275"/>
            <a:ext cx="1828800" cy="1828800"/>
          </a:xfrm>
          <a:prstGeom prst="rect">
            <a:avLst/>
          </a:prstGeom>
          <a:noFill/>
          <a:ln>
            <a:noFill/>
          </a:ln>
        </p:spPr>
      </p:pic>
      <p:pic>
        <p:nvPicPr>
          <p:cNvPr id="356" name="Google Shape;356;g82b8a101b1_0_138" descr="John Kaufman" title="John Kaufman"/>
          <p:cNvPicPr preferRelativeResize="0"/>
          <p:nvPr/>
        </p:nvPicPr>
        <p:blipFill>
          <a:blip r:embed="rId12">
            <a:alphaModFix/>
          </a:blip>
          <a:stretch>
            <a:fillRect/>
          </a:stretch>
        </p:blipFill>
        <p:spPr>
          <a:xfrm>
            <a:off x="3643200" y="4434275"/>
            <a:ext cx="1828800" cy="1828800"/>
          </a:xfrm>
          <a:prstGeom prst="rect">
            <a:avLst/>
          </a:prstGeom>
          <a:noFill/>
          <a:ln>
            <a:noFill/>
          </a:ln>
        </p:spPr>
      </p:pic>
      <p:pic>
        <p:nvPicPr>
          <p:cNvPr id="357" name="Google Shape;357;g82b8a101b1_0_138" descr="Mitzi Orme" title="Mitzi Orme"/>
          <p:cNvPicPr preferRelativeResize="0"/>
          <p:nvPr/>
        </p:nvPicPr>
        <p:blipFill>
          <a:blip r:embed="rId13">
            <a:alphaModFix/>
          </a:blip>
          <a:stretch>
            <a:fillRect/>
          </a:stretch>
        </p:blipFill>
        <p:spPr>
          <a:xfrm>
            <a:off x="5538275" y="4434275"/>
            <a:ext cx="1828800" cy="1828800"/>
          </a:xfrm>
          <a:prstGeom prst="rect">
            <a:avLst/>
          </a:prstGeom>
          <a:noFill/>
          <a:ln>
            <a:noFill/>
          </a:ln>
        </p:spPr>
      </p:pic>
      <p:pic>
        <p:nvPicPr>
          <p:cNvPr id="358" name="Google Shape;358;g82b8a101b1_0_138" descr="Ushma Patel" title="Ushma Patel"/>
          <p:cNvPicPr preferRelativeResize="0"/>
          <p:nvPr/>
        </p:nvPicPr>
        <p:blipFill>
          <a:blip r:embed="rId14">
            <a:alphaModFix/>
          </a:blip>
          <a:stretch>
            <a:fillRect/>
          </a:stretch>
        </p:blipFill>
        <p:spPr>
          <a:xfrm>
            <a:off x="7300800" y="4434275"/>
            <a:ext cx="1828800" cy="1828800"/>
          </a:xfrm>
          <a:prstGeom prst="rect">
            <a:avLst/>
          </a:prstGeom>
          <a:noFill/>
          <a:ln>
            <a:noFill/>
          </a:ln>
        </p:spPr>
      </p:pic>
      <p:pic>
        <p:nvPicPr>
          <p:cNvPr id="359" name="Google Shape;359;g82b8a101b1_0_138" descr="Andrea Varon" title="Andrea Varon"/>
          <p:cNvPicPr preferRelativeResize="0"/>
          <p:nvPr/>
        </p:nvPicPr>
        <p:blipFill>
          <a:blip r:embed="rId15">
            <a:alphaModFix/>
          </a:blip>
          <a:stretch>
            <a:fillRect/>
          </a:stretch>
        </p:blipFill>
        <p:spPr>
          <a:xfrm>
            <a:off x="9129600" y="4434275"/>
            <a:ext cx="1828800" cy="1828800"/>
          </a:xfrm>
          <a:prstGeom prst="rect">
            <a:avLst/>
          </a:prstGeom>
          <a:noFill/>
          <a:ln>
            <a:noFill/>
          </a:ln>
        </p:spPr>
      </p:pic>
      <p:sp>
        <p:nvSpPr>
          <p:cNvPr id="360" name="Google Shape;360;g82b8a101b1_0_138"/>
          <p:cNvSpPr txBox="1"/>
          <p:nvPr/>
        </p:nvSpPr>
        <p:spPr>
          <a:xfrm>
            <a:off x="1611200" y="4260775"/>
            <a:ext cx="99426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         Michael Green           Robin Jeffers                Christy King          Maggie Anderson           Cesar Barrios</a:t>
            </a:r>
            <a:endParaRPr b="1"/>
          </a:p>
        </p:txBody>
      </p:sp>
      <p:sp>
        <p:nvSpPr>
          <p:cNvPr id="361" name="Google Shape;361;g82b8a101b1_0_138"/>
          <p:cNvSpPr txBox="1"/>
          <p:nvPr/>
        </p:nvSpPr>
        <p:spPr>
          <a:xfrm>
            <a:off x="1736050" y="6263075"/>
            <a:ext cx="9942600" cy="3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      Erica Juarez                 John Kaufman             Mitzi Orme                 Ushma Patel                 Andrea Varon</a:t>
            </a:r>
            <a:endParaRPr b="1"/>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62"/>
    </mc:Choice>
    <mc:Fallback>
      <p:transition spd="slow" advTm="1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8386b7e73c_6_0"/>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67" name="Google Shape;367;g8386b7e73c_6_0"/>
          <p:cNvSpPr txBox="1"/>
          <p:nvPr/>
        </p:nvSpPr>
        <p:spPr>
          <a:xfrm>
            <a:off x="2362701" y="1655323"/>
            <a:ext cx="7466597" cy="4394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dirty="0">
                <a:solidFill>
                  <a:srgbClr val="2F5496"/>
                </a:solidFill>
                <a:latin typeface="Calibri"/>
                <a:ea typeface="Calibri"/>
                <a:cs typeface="Calibri"/>
                <a:sym typeface="Calibri"/>
              </a:rPr>
              <a:t>Student Spotlight</a:t>
            </a:r>
            <a:endParaRPr sz="4400" b="1" dirty="0">
              <a:solidFill>
                <a:srgbClr val="2F549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3600" dirty="0">
              <a:solidFill>
                <a:schemeClr val="accent5"/>
              </a:solidFill>
              <a:latin typeface="Calibri"/>
              <a:ea typeface="Calibri"/>
              <a:cs typeface="Calibri"/>
              <a:sym typeface="Calibri"/>
            </a:endParaRPr>
          </a:p>
        </p:txBody>
      </p:sp>
      <p:pic>
        <p:nvPicPr>
          <p:cNvPr id="1027" name="E3F2CD50-070A-4BEC-8E56-5B5526CD3142"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198" y="2201124"/>
            <a:ext cx="2580801" cy="309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89361" y="2374710"/>
            <a:ext cx="7874758" cy="307777"/>
          </a:xfrm>
          <a:prstGeom prst="rect">
            <a:avLst/>
          </a:prstGeom>
          <a:noFill/>
        </p:spPr>
        <p:txBody>
          <a:bodyPr wrap="square" rtlCol="0">
            <a:spAutoFit/>
          </a:bodyPr>
          <a:lstStyle/>
          <a:p>
            <a:endParaRPr lang="en-US" dirty="0"/>
          </a:p>
        </p:txBody>
      </p:sp>
      <p:sp>
        <p:nvSpPr>
          <p:cNvPr id="3" name="TextBox 2"/>
          <p:cNvSpPr txBox="1"/>
          <p:nvPr/>
        </p:nvSpPr>
        <p:spPr>
          <a:xfrm>
            <a:off x="3987800" y="2201124"/>
            <a:ext cx="5657938" cy="2677656"/>
          </a:xfrm>
          <a:prstGeom prst="rect">
            <a:avLst/>
          </a:prstGeom>
          <a:noFill/>
        </p:spPr>
        <p:txBody>
          <a:bodyPr wrap="square" rtlCol="0">
            <a:spAutoFit/>
          </a:bodyPr>
          <a:lstStyle/>
          <a:p>
            <a:r>
              <a:rPr lang="en-US" b="1" dirty="0">
                <a:solidFill>
                  <a:schemeClr val="accent5">
                    <a:lumMod val="75000"/>
                  </a:schemeClr>
                </a:solidFill>
              </a:rPr>
              <a:t>Congrats on being admitted to our </a:t>
            </a:r>
            <a:r>
              <a:rPr lang="en-US" b="1" dirty="0" err="1">
                <a:solidFill>
                  <a:schemeClr val="accent5">
                    <a:lumMod val="75000"/>
                  </a:schemeClr>
                </a:solidFill>
              </a:rPr>
              <a:t>Samueli</a:t>
            </a:r>
            <a:r>
              <a:rPr lang="en-US" b="1" dirty="0">
                <a:solidFill>
                  <a:schemeClr val="accent5">
                    <a:lumMod val="75000"/>
                  </a:schemeClr>
                </a:solidFill>
              </a:rPr>
              <a:t> School of Engineering! As you begin on your academic journey, remember to have fun and make the most of your college years. Take advantage of the many opportunities and resources available on campus. Get to know as many people as you can because developing a network is the best compliment to your knowledge. It will not be an easy journey, but it will all be worth it</a:t>
            </a:r>
            <a:r>
              <a:rPr lang="en-US" b="1" dirty="0" smtClean="0">
                <a:solidFill>
                  <a:schemeClr val="accent5">
                    <a:lumMod val="75000"/>
                  </a:schemeClr>
                </a:solidFill>
              </a:rPr>
              <a:t>!</a:t>
            </a:r>
          </a:p>
          <a:p>
            <a:endParaRPr lang="en-US" b="1" dirty="0" smtClean="0">
              <a:solidFill>
                <a:schemeClr val="accent5">
                  <a:lumMod val="75000"/>
                </a:schemeClr>
              </a:solidFill>
            </a:endParaRPr>
          </a:p>
          <a:p>
            <a:r>
              <a:rPr lang="en-US" b="1" dirty="0">
                <a:solidFill>
                  <a:schemeClr val="accent5">
                    <a:lumMod val="75000"/>
                  </a:schemeClr>
                </a:solidFill>
              </a:rPr>
              <a:t>	</a:t>
            </a:r>
            <a:r>
              <a:rPr lang="en-US" b="1" dirty="0" smtClean="0">
                <a:solidFill>
                  <a:schemeClr val="accent5">
                    <a:lumMod val="75000"/>
                  </a:schemeClr>
                </a:solidFill>
              </a:rPr>
              <a:t>	</a:t>
            </a:r>
            <a:r>
              <a:rPr lang="en-US" b="1" dirty="0" err="1" smtClean="0">
                <a:solidFill>
                  <a:schemeClr val="accent5">
                    <a:lumMod val="75000"/>
                  </a:schemeClr>
                </a:solidFill>
              </a:rPr>
              <a:t>Kamry</a:t>
            </a:r>
            <a:r>
              <a:rPr lang="en-US" b="1" dirty="0" smtClean="0">
                <a:solidFill>
                  <a:schemeClr val="accent5">
                    <a:lumMod val="75000"/>
                  </a:schemeClr>
                </a:solidFill>
              </a:rPr>
              <a:t> </a:t>
            </a:r>
            <a:r>
              <a:rPr lang="en-US" b="1" dirty="0" err="1" smtClean="0">
                <a:solidFill>
                  <a:schemeClr val="accent5">
                    <a:lumMod val="75000"/>
                  </a:schemeClr>
                </a:solidFill>
              </a:rPr>
              <a:t>Hearns</a:t>
            </a:r>
            <a:endParaRPr lang="en-US" b="1" dirty="0" smtClean="0">
              <a:solidFill>
                <a:schemeClr val="accent5">
                  <a:lumMod val="75000"/>
                </a:schemeClr>
              </a:solidFill>
            </a:endParaRPr>
          </a:p>
          <a:p>
            <a:r>
              <a:rPr lang="en-US" b="1" dirty="0">
                <a:solidFill>
                  <a:schemeClr val="accent5">
                    <a:lumMod val="75000"/>
                  </a:schemeClr>
                </a:solidFill>
              </a:rPr>
              <a:t>	</a:t>
            </a:r>
            <a:r>
              <a:rPr lang="en-US" b="1" dirty="0" smtClean="0">
                <a:solidFill>
                  <a:schemeClr val="accent5">
                    <a:lumMod val="75000"/>
                  </a:schemeClr>
                </a:solidFill>
              </a:rPr>
              <a:t>	B.S. Chemical Engineering 2021</a:t>
            </a:r>
          </a:p>
          <a:p>
            <a:r>
              <a:rPr lang="en-US" b="1" dirty="0">
                <a:solidFill>
                  <a:schemeClr val="accent5">
                    <a:lumMod val="75000"/>
                  </a:schemeClr>
                </a:solidFill>
              </a:rPr>
              <a:t>	</a:t>
            </a:r>
            <a:r>
              <a:rPr lang="en-US" b="1" dirty="0" smtClean="0">
                <a:solidFill>
                  <a:schemeClr val="accent5">
                    <a:lumMod val="75000"/>
                  </a:schemeClr>
                </a:solidFill>
              </a:rPr>
              <a:t>	Engineering Ambassador</a:t>
            </a:r>
          </a:p>
          <a:p>
            <a:endParaRPr lang="en-US" b="1" dirty="0">
              <a:solidFill>
                <a:schemeClr val="accent5">
                  <a:lumMod val="75000"/>
                </a:schemeClr>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22"/>
    </mc:Choice>
    <mc:Fallback>
      <p:transition spd="slow" advTm="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8386b7e73c_6_0"/>
          <p:cNvPicPr preferRelativeResize="0"/>
          <p:nvPr/>
        </p:nvPicPr>
        <p:blipFill rotWithShape="1">
          <a:blip r:embed="rId5">
            <a:alphaModFix/>
          </a:blip>
          <a:srcRect/>
          <a:stretch/>
        </p:blipFill>
        <p:spPr>
          <a:xfrm>
            <a:off x="0" y="-3175"/>
            <a:ext cx="12192000" cy="6858000"/>
          </a:xfrm>
          <a:prstGeom prst="rect">
            <a:avLst/>
          </a:prstGeom>
          <a:noFill/>
          <a:ln>
            <a:noFill/>
          </a:ln>
        </p:spPr>
      </p:pic>
      <p:sp>
        <p:nvSpPr>
          <p:cNvPr id="367" name="Google Shape;367;g8386b7e73c_6_0"/>
          <p:cNvSpPr txBox="1"/>
          <p:nvPr/>
        </p:nvSpPr>
        <p:spPr>
          <a:xfrm>
            <a:off x="695600" y="904075"/>
            <a:ext cx="10515600" cy="129835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dirty="0">
                <a:solidFill>
                  <a:srgbClr val="2F5496"/>
                </a:solidFill>
                <a:latin typeface="Calibri"/>
                <a:ea typeface="Calibri"/>
                <a:cs typeface="Calibri"/>
                <a:sym typeface="Calibri"/>
              </a:rPr>
              <a:t>Student Spotlight</a:t>
            </a:r>
            <a:endParaRPr sz="4400" b="1" dirty="0">
              <a:solidFill>
                <a:srgbClr val="2F549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3600" dirty="0">
              <a:solidFill>
                <a:schemeClr val="accent5"/>
              </a:solidFill>
              <a:latin typeface="Calibri"/>
              <a:ea typeface="Calibri"/>
              <a:cs typeface="Calibri"/>
              <a:sym typeface="Calibri"/>
            </a:endParaRPr>
          </a:p>
        </p:txBody>
      </p:sp>
      <p:sp>
        <p:nvSpPr>
          <p:cNvPr id="2" name="TextBox 1"/>
          <p:cNvSpPr txBox="1"/>
          <p:nvPr/>
        </p:nvSpPr>
        <p:spPr>
          <a:xfrm>
            <a:off x="589937" y="1982450"/>
            <a:ext cx="6090264" cy="4185761"/>
          </a:xfrm>
          <a:prstGeom prst="rect">
            <a:avLst/>
          </a:prstGeom>
          <a:noFill/>
        </p:spPr>
        <p:txBody>
          <a:bodyPr wrap="square" rtlCol="0">
            <a:spAutoFit/>
          </a:bodyPr>
          <a:lstStyle/>
          <a:p>
            <a:r>
              <a:rPr lang="en-US" b="1" dirty="0">
                <a:solidFill>
                  <a:schemeClr val="accent5">
                    <a:lumMod val="75000"/>
                  </a:schemeClr>
                </a:solidFill>
              </a:rPr>
              <a:t>Why I chose UCI:</a:t>
            </a:r>
          </a:p>
          <a:p>
            <a:r>
              <a:rPr lang="en-US" b="1" dirty="0">
                <a:solidFill>
                  <a:schemeClr val="accent5">
                    <a:lumMod val="75000"/>
                  </a:schemeClr>
                </a:solidFill>
              </a:rPr>
              <a:t>Study Biomedical Engineering which many universities do not have and especially because there are tissue engineering and genomics engineering courses. Also, UCI is local to a hot bed of biotech companies. I met Prof Choi before committing and loved his enthusiasm for Biomedical </a:t>
            </a:r>
            <a:r>
              <a:rPr lang="en-US" b="1" dirty="0" smtClean="0">
                <a:solidFill>
                  <a:schemeClr val="accent5">
                    <a:lumMod val="75000"/>
                  </a:schemeClr>
                </a:solidFill>
              </a:rPr>
              <a:t>Engineering.</a:t>
            </a:r>
            <a:endParaRPr lang="en-US" b="1" dirty="0">
              <a:solidFill>
                <a:schemeClr val="accent5">
                  <a:lumMod val="75000"/>
                </a:schemeClr>
              </a:solidFill>
            </a:endParaRPr>
          </a:p>
          <a:p>
            <a:r>
              <a:rPr lang="en-US" b="1" dirty="0">
                <a:solidFill>
                  <a:schemeClr val="accent5">
                    <a:lumMod val="75000"/>
                  </a:schemeClr>
                </a:solidFill>
              </a:rPr>
              <a:t> </a:t>
            </a:r>
          </a:p>
          <a:p>
            <a:r>
              <a:rPr lang="en-US" b="1" dirty="0">
                <a:solidFill>
                  <a:schemeClr val="accent5">
                    <a:lumMod val="75000"/>
                  </a:schemeClr>
                </a:solidFill>
              </a:rPr>
              <a:t>My favorite thing about UCI:</a:t>
            </a:r>
          </a:p>
          <a:p>
            <a:r>
              <a:rPr lang="en-US" b="1" dirty="0">
                <a:solidFill>
                  <a:schemeClr val="accent5">
                    <a:lumMod val="75000"/>
                  </a:schemeClr>
                </a:solidFill>
              </a:rPr>
              <a:t>Learned lots about myself as a person and how to communicate effectively </a:t>
            </a:r>
          </a:p>
          <a:p>
            <a:r>
              <a:rPr lang="en-US" b="1" dirty="0">
                <a:solidFill>
                  <a:schemeClr val="accent5">
                    <a:lumMod val="75000"/>
                  </a:schemeClr>
                </a:solidFill>
              </a:rPr>
              <a:t> </a:t>
            </a:r>
          </a:p>
          <a:p>
            <a:r>
              <a:rPr lang="en-US" b="1" dirty="0">
                <a:solidFill>
                  <a:schemeClr val="accent5">
                    <a:lumMod val="75000"/>
                  </a:schemeClr>
                </a:solidFill>
              </a:rPr>
              <a:t>1 piece of advice:</a:t>
            </a:r>
          </a:p>
          <a:p>
            <a:r>
              <a:rPr lang="en-US" b="1" dirty="0">
                <a:solidFill>
                  <a:schemeClr val="accent5">
                    <a:lumMod val="75000"/>
                  </a:schemeClr>
                </a:solidFill>
              </a:rPr>
              <a:t>Engineering Counselors are amazing at helping you plan your curriculum. Plan early and meet </a:t>
            </a:r>
            <a:r>
              <a:rPr lang="en-US" b="1" dirty="0" smtClean="0">
                <a:solidFill>
                  <a:schemeClr val="accent5">
                    <a:lumMod val="75000"/>
                  </a:schemeClr>
                </a:solidFill>
              </a:rPr>
              <a:t>often.</a:t>
            </a:r>
          </a:p>
          <a:p>
            <a:endParaRPr lang="en-US" b="1" dirty="0">
              <a:solidFill>
                <a:schemeClr val="accent5">
                  <a:lumMod val="75000"/>
                </a:schemeClr>
              </a:solidFill>
            </a:endParaRPr>
          </a:p>
          <a:p>
            <a:r>
              <a:rPr lang="en-US" b="1" dirty="0" smtClean="0">
                <a:solidFill>
                  <a:schemeClr val="accent5">
                    <a:lumMod val="75000"/>
                  </a:schemeClr>
                </a:solidFill>
              </a:rPr>
              <a:t>			Christopher Glaubensklee</a:t>
            </a:r>
          </a:p>
          <a:p>
            <a:r>
              <a:rPr lang="en-US" b="1" dirty="0">
                <a:solidFill>
                  <a:schemeClr val="accent5">
                    <a:lumMod val="75000"/>
                  </a:schemeClr>
                </a:solidFill>
              </a:rPr>
              <a:t>	</a:t>
            </a:r>
            <a:r>
              <a:rPr lang="en-US" b="1" dirty="0" smtClean="0">
                <a:solidFill>
                  <a:schemeClr val="accent5">
                    <a:lumMod val="75000"/>
                  </a:schemeClr>
                </a:solidFill>
              </a:rPr>
              <a:t>		B.S. Biomedical Engineering 2020</a:t>
            </a:r>
          </a:p>
          <a:p>
            <a:r>
              <a:rPr lang="en-US" b="1" dirty="0">
                <a:solidFill>
                  <a:schemeClr val="accent5">
                    <a:lumMod val="75000"/>
                  </a:schemeClr>
                </a:solidFill>
              </a:rPr>
              <a:t>	</a:t>
            </a:r>
            <a:r>
              <a:rPr lang="en-US" b="1" dirty="0" smtClean="0">
                <a:solidFill>
                  <a:schemeClr val="accent5">
                    <a:lumMod val="75000"/>
                  </a:schemeClr>
                </a:solidFill>
              </a:rPr>
              <a:t>		Engineering Ambassador</a:t>
            </a:r>
            <a:endParaRPr lang="en-US" b="1" dirty="0">
              <a:solidFill>
                <a:schemeClr val="accent5">
                  <a:lumMod val="75000"/>
                </a:schemeClr>
              </a:solidFill>
            </a:endParaRPr>
          </a:p>
          <a:p>
            <a:endParaRPr lang="en-US" dirty="0"/>
          </a:p>
        </p:txBody>
      </p:sp>
      <p:pic>
        <p:nvPicPr>
          <p:cNvPr id="2051" name="Picture 3" descr="171ae67ec3921655beb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0362" y="2202426"/>
            <a:ext cx="2586037" cy="345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6739994"/>
      </p:ext>
    </p:extLst>
  </p:cSld>
  <p:clrMapOvr>
    <a:masterClrMapping/>
  </p:clrMapOvr>
  <mc:AlternateContent xmlns:mc="http://schemas.openxmlformats.org/markup-compatibility/2006">
    <mc:Choice xmlns:p14="http://schemas.microsoft.com/office/powerpoint/2010/main" Requires="p14">
      <p:transition spd="slow" p14:dur="2000" advTm="8080"/>
    </mc:Choice>
    <mc:Fallback>
      <p:transition spd="slow" advTm="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8386b7e73c_6_0"/>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67" name="Google Shape;367;g8386b7e73c_6_0"/>
          <p:cNvSpPr txBox="1"/>
          <p:nvPr/>
        </p:nvSpPr>
        <p:spPr>
          <a:xfrm>
            <a:off x="695600" y="904075"/>
            <a:ext cx="10515600" cy="15724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dirty="0">
                <a:solidFill>
                  <a:srgbClr val="2F5496"/>
                </a:solidFill>
                <a:latin typeface="Calibri"/>
                <a:ea typeface="Calibri"/>
                <a:cs typeface="Calibri"/>
                <a:sym typeface="Calibri"/>
              </a:rPr>
              <a:t>Student Spotlight</a:t>
            </a:r>
            <a:endParaRPr sz="4400" b="1" dirty="0">
              <a:solidFill>
                <a:srgbClr val="2F549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3600" dirty="0">
              <a:solidFill>
                <a:schemeClr val="accent5"/>
              </a:solidFill>
              <a:latin typeface="Calibri"/>
              <a:ea typeface="Calibri"/>
              <a:cs typeface="Calibri"/>
              <a:sym typeface="Calibri"/>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300" y="2109387"/>
            <a:ext cx="3139800" cy="3478613"/>
          </a:xfrm>
          <a:prstGeom prst="rect">
            <a:avLst/>
          </a:prstGeom>
        </p:spPr>
      </p:pic>
      <p:sp>
        <p:nvSpPr>
          <p:cNvPr id="5" name="TextBox 4"/>
          <p:cNvSpPr txBox="1"/>
          <p:nvPr/>
        </p:nvSpPr>
        <p:spPr>
          <a:xfrm>
            <a:off x="4279900" y="1955800"/>
            <a:ext cx="6146800" cy="4401205"/>
          </a:xfrm>
          <a:prstGeom prst="rect">
            <a:avLst/>
          </a:prstGeom>
          <a:noFill/>
        </p:spPr>
        <p:txBody>
          <a:bodyPr wrap="square" rtlCol="0">
            <a:spAutoFit/>
          </a:bodyPr>
          <a:lstStyle/>
          <a:p>
            <a:r>
              <a:rPr lang="en-US" b="1" dirty="0" smtClean="0">
                <a:solidFill>
                  <a:schemeClr val="accent5">
                    <a:lumMod val="75000"/>
                  </a:schemeClr>
                </a:solidFill>
              </a:rPr>
              <a:t>Welcome </a:t>
            </a:r>
            <a:r>
              <a:rPr lang="en-US" b="1" dirty="0">
                <a:solidFill>
                  <a:schemeClr val="accent5">
                    <a:lumMod val="75000"/>
                  </a:schemeClr>
                </a:solidFill>
              </a:rPr>
              <a:t>Future UCI Students</a:t>
            </a:r>
            <a:r>
              <a:rPr lang="en-US" b="1" dirty="0" smtClean="0">
                <a:solidFill>
                  <a:schemeClr val="accent5">
                    <a:lumMod val="75000"/>
                  </a:schemeClr>
                </a:solidFill>
              </a:rPr>
              <a:t>!</a:t>
            </a:r>
          </a:p>
          <a:p>
            <a:endParaRPr lang="en-US" b="1" dirty="0">
              <a:solidFill>
                <a:schemeClr val="accent5">
                  <a:lumMod val="75000"/>
                </a:schemeClr>
              </a:solidFill>
            </a:endParaRPr>
          </a:p>
          <a:p>
            <a:r>
              <a:rPr lang="en-US" b="1" dirty="0">
                <a:solidFill>
                  <a:schemeClr val="accent5">
                    <a:lumMod val="75000"/>
                  </a:schemeClr>
                </a:solidFill>
              </a:rPr>
              <a:t>Congratulations on your acceptance to University of California, Irvine! We are excited to have you as a part of our community and cannot wait to see what potential you can bring to the campus. To every student who is looking forward to their first step in experiencing college life in UCI, you will truly enjoy the balance of academic life and extracurricular activities the school offers that highly promotes a healthy, competitive lifestyle for all students. In addition, the city of Irvine is one of the safest and cleanest cities in America and it’s located in the center of many large companies in Southern California! We want to congratulate you once again for all the hard work and accomplishments you made to earn your acceptance in UCI. Welcome Anteaters!</a:t>
            </a:r>
          </a:p>
          <a:p>
            <a:endParaRPr lang="en-US" b="1" dirty="0" smtClean="0">
              <a:solidFill>
                <a:schemeClr val="accent5">
                  <a:lumMod val="75000"/>
                </a:schemeClr>
              </a:solidFill>
            </a:endParaRPr>
          </a:p>
          <a:p>
            <a:r>
              <a:rPr lang="en-US" b="1" dirty="0" smtClean="0">
                <a:solidFill>
                  <a:schemeClr val="accent5">
                    <a:lumMod val="75000"/>
                  </a:schemeClr>
                </a:solidFill>
              </a:rPr>
              <a:t>With </a:t>
            </a:r>
            <a:r>
              <a:rPr lang="en-US" b="1" dirty="0">
                <a:solidFill>
                  <a:schemeClr val="accent5">
                    <a:lumMod val="75000"/>
                  </a:schemeClr>
                </a:solidFill>
              </a:rPr>
              <a:t>Best Regards,</a:t>
            </a:r>
          </a:p>
          <a:p>
            <a:r>
              <a:rPr lang="en-US" b="1" dirty="0" smtClean="0">
                <a:solidFill>
                  <a:schemeClr val="accent5">
                    <a:lumMod val="75000"/>
                  </a:schemeClr>
                </a:solidFill>
              </a:rPr>
              <a:t>Edward Lee</a:t>
            </a:r>
          </a:p>
          <a:p>
            <a:r>
              <a:rPr lang="en-US" b="1" dirty="0" smtClean="0">
                <a:solidFill>
                  <a:schemeClr val="accent5">
                    <a:lumMod val="75000"/>
                  </a:schemeClr>
                </a:solidFill>
              </a:rPr>
              <a:t>B.S. Mechanical Engineering 2022</a:t>
            </a:r>
          </a:p>
          <a:p>
            <a:r>
              <a:rPr lang="en-US" b="1" dirty="0" smtClean="0">
                <a:solidFill>
                  <a:schemeClr val="accent5">
                    <a:lumMod val="75000"/>
                  </a:schemeClr>
                </a:solidFill>
              </a:rPr>
              <a:t>Engineering Ambassador</a:t>
            </a:r>
            <a:endParaRPr lang="en-US" b="1" dirty="0">
              <a:solidFill>
                <a:schemeClr val="accent5">
                  <a:lumMod val="75000"/>
                </a:schemeClr>
              </a:solidFill>
            </a:endParaRP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64079265"/>
      </p:ext>
    </p:extLst>
  </p:cSld>
  <p:clrMapOvr>
    <a:masterClrMapping/>
  </p:clrMapOvr>
  <mc:AlternateContent xmlns:mc="http://schemas.openxmlformats.org/markup-compatibility/2006">
    <mc:Choice xmlns:p14="http://schemas.microsoft.com/office/powerpoint/2010/main" Requires="p14">
      <p:transition spd="slow" p14:dur="2000" advTm="7181"/>
    </mc:Choice>
    <mc:Fallback>
      <p:transition spd="slow" advTm="7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8386b7e73c_6_0"/>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67" name="Google Shape;367;g8386b7e73c_6_0"/>
          <p:cNvSpPr txBox="1"/>
          <p:nvPr/>
        </p:nvSpPr>
        <p:spPr>
          <a:xfrm>
            <a:off x="838200" y="853275"/>
            <a:ext cx="10515600" cy="143272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dirty="0">
                <a:solidFill>
                  <a:srgbClr val="2F5496"/>
                </a:solidFill>
                <a:latin typeface="Calibri"/>
                <a:ea typeface="Calibri"/>
                <a:cs typeface="Calibri"/>
                <a:sym typeface="Calibri"/>
              </a:rPr>
              <a:t>Student Spotlight</a:t>
            </a:r>
            <a:endParaRPr sz="4400" b="1" dirty="0">
              <a:solidFill>
                <a:srgbClr val="2F549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3600" dirty="0">
              <a:solidFill>
                <a:schemeClr val="accent5"/>
              </a:solidFill>
              <a:latin typeface="Calibri"/>
              <a:ea typeface="Calibri"/>
              <a:cs typeface="Calibri"/>
              <a:sym typeface="Calibri"/>
            </a:endParaRPr>
          </a:p>
        </p:txBody>
      </p:sp>
      <p:sp>
        <p:nvSpPr>
          <p:cNvPr id="3" name="TextBox 2"/>
          <p:cNvSpPr txBox="1"/>
          <p:nvPr/>
        </p:nvSpPr>
        <p:spPr>
          <a:xfrm>
            <a:off x="495300" y="1562100"/>
            <a:ext cx="6985000" cy="4832092"/>
          </a:xfrm>
          <a:prstGeom prst="rect">
            <a:avLst/>
          </a:prstGeom>
          <a:noFill/>
        </p:spPr>
        <p:txBody>
          <a:bodyPr wrap="square" rtlCol="0">
            <a:spAutoFit/>
          </a:bodyPr>
          <a:lstStyle/>
          <a:p>
            <a:r>
              <a:rPr lang="en-US" b="1" dirty="0">
                <a:solidFill>
                  <a:schemeClr val="accent5">
                    <a:lumMod val="75000"/>
                  </a:schemeClr>
                </a:solidFill>
              </a:rPr>
              <a:t>To be completely honest, I wasn’t very excited to go to UCI for college. However, once I got to campus, it didn’t take very long for me to fall in love with this </a:t>
            </a:r>
            <a:r>
              <a:rPr lang="en-US" b="1" dirty="0" smtClean="0">
                <a:solidFill>
                  <a:schemeClr val="accent5">
                    <a:lumMod val="75000"/>
                  </a:schemeClr>
                </a:solidFill>
              </a:rPr>
              <a:t>school.  I love </a:t>
            </a:r>
            <a:r>
              <a:rPr lang="en-US" b="1" dirty="0">
                <a:solidFill>
                  <a:schemeClr val="accent5">
                    <a:lumMod val="75000"/>
                  </a:schemeClr>
                </a:solidFill>
              </a:rPr>
              <a:t>that the curriculum in biomedical engineering along with the other engineering majors emphasizes the importance of collaboration </a:t>
            </a:r>
            <a:r>
              <a:rPr lang="en-US" b="1" dirty="0" smtClean="0">
                <a:solidFill>
                  <a:schemeClr val="accent5">
                    <a:lumMod val="75000"/>
                  </a:schemeClr>
                </a:solidFill>
              </a:rPr>
              <a:t>with at </a:t>
            </a:r>
            <a:r>
              <a:rPr lang="en-US" b="1" dirty="0">
                <a:solidFill>
                  <a:schemeClr val="accent5">
                    <a:lumMod val="75000"/>
                  </a:schemeClr>
                </a:solidFill>
              </a:rPr>
              <a:t>least one group project to </a:t>
            </a:r>
            <a:r>
              <a:rPr lang="en-US" b="1" dirty="0" smtClean="0">
                <a:solidFill>
                  <a:schemeClr val="accent5">
                    <a:lumMod val="75000"/>
                  </a:schemeClr>
                </a:solidFill>
              </a:rPr>
              <a:t>complete each quarter. </a:t>
            </a:r>
            <a:r>
              <a:rPr lang="en-US" b="1" dirty="0">
                <a:solidFill>
                  <a:schemeClr val="accent5">
                    <a:lumMod val="75000"/>
                  </a:schemeClr>
                </a:solidFill>
              </a:rPr>
              <a:t>This gave me a chance to practice my technical skills by applying engineering principles, but also develop my soft skills by learning how to work well with others, which is extremely important in the engineering industry. </a:t>
            </a:r>
            <a:endParaRPr lang="en-US" b="1" dirty="0" smtClean="0">
              <a:solidFill>
                <a:schemeClr val="accent5">
                  <a:lumMod val="75000"/>
                </a:schemeClr>
              </a:solidFill>
            </a:endParaRPr>
          </a:p>
          <a:p>
            <a:r>
              <a:rPr lang="en-US" b="1" dirty="0">
                <a:solidFill>
                  <a:schemeClr val="accent5">
                    <a:lumMod val="75000"/>
                  </a:schemeClr>
                </a:solidFill>
              </a:rPr>
              <a:t/>
            </a:r>
            <a:br>
              <a:rPr lang="en-US" b="1" dirty="0">
                <a:solidFill>
                  <a:schemeClr val="accent5">
                    <a:lumMod val="75000"/>
                  </a:schemeClr>
                </a:solidFill>
              </a:rPr>
            </a:br>
            <a:r>
              <a:rPr lang="en-US" b="1" dirty="0">
                <a:solidFill>
                  <a:schemeClr val="accent5">
                    <a:lumMod val="75000"/>
                  </a:schemeClr>
                </a:solidFill>
              </a:rPr>
              <a:t>Along with this, UCI offers so many opportunities in research, extracurricular activities, and career development. One piece of advice I would give is to take full advantage of the resources offered on campus. Having worked as a Peer Academic </a:t>
            </a:r>
            <a:r>
              <a:rPr lang="en-US" b="1" dirty="0" smtClean="0">
                <a:solidFill>
                  <a:schemeClr val="accent5">
                    <a:lumMod val="75000"/>
                  </a:schemeClr>
                </a:solidFill>
              </a:rPr>
              <a:t>Advisor, having done research </a:t>
            </a:r>
            <a:r>
              <a:rPr lang="en-US" b="1" dirty="0">
                <a:solidFill>
                  <a:schemeClr val="accent5">
                    <a:lumMod val="75000"/>
                  </a:schemeClr>
                </a:solidFill>
              </a:rPr>
              <a:t>for three years, joined various clubs and organizations, and utilized resources such as the Career Center and the Student Wellness </a:t>
            </a:r>
            <a:r>
              <a:rPr lang="en-US" b="1" dirty="0">
                <a:solidFill>
                  <a:schemeClr val="accent5">
                    <a:lumMod val="75000"/>
                  </a:schemeClr>
                </a:solidFill>
              </a:rPr>
              <a:t>&amp;</a:t>
            </a:r>
            <a:r>
              <a:rPr lang="en-US" b="1" dirty="0" smtClean="0">
                <a:solidFill>
                  <a:schemeClr val="accent5">
                    <a:lumMod val="75000"/>
                  </a:schemeClr>
                </a:solidFill>
              </a:rPr>
              <a:t> </a:t>
            </a:r>
            <a:r>
              <a:rPr lang="en-US" b="1" dirty="0">
                <a:solidFill>
                  <a:schemeClr val="accent5">
                    <a:lumMod val="75000"/>
                  </a:schemeClr>
                </a:solidFill>
              </a:rPr>
              <a:t>Health Promotion, I can honestly say my time at UCI has been full of </a:t>
            </a:r>
            <a:r>
              <a:rPr lang="en-US" b="1" dirty="0" smtClean="0">
                <a:solidFill>
                  <a:schemeClr val="accent5">
                    <a:lumMod val="75000"/>
                  </a:schemeClr>
                </a:solidFill>
              </a:rPr>
              <a:t>opportunity. </a:t>
            </a:r>
            <a:r>
              <a:rPr lang="en-US" b="1" dirty="0">
                <a:solidFill>
                  <a:schemeClr val="accent5">
                    <a:lumMod val="75000"/>
                  </a:schemeClr>
                </a:solidFill>
              </a:rPr>
              <a:t>I have grown so much these past five years </a:t>
            </a:r>
            <a:r>
              <a:rPr lang="en-US" b="1" dirty="0" smtClean="0">
                <a:solidFill>
                  <a:schemeClr val="accent5">
                    <a:lumMod val="75000"/>
                  </a:schemeClr>
                </a:solidFill>
              </a:rPr>
              <a:t>and because </a:t>
            </a:r>
            <a:r>
              <a:rPr lang="en-US" b="1" dirty="0">
                <a:solidFill>
                  <a:schemeClr val="accent5">
                    <a:lumMod val="75000"/>
                  </a:schemeClr>
                </a:solidFill>
              </a:rPr>
              <a:t>of that, I am extremely grateful for UCI</a:t>
            </a:r>
            <a:r>
              <a:rPr lang="en-US" b="1" dirty="0" smtClean="0">
                <a:solidFill>
                  <a:schemeClr val="accent5">
                    <a:lumMod val="75000"/>
                  </a:schemeClr>
                </a:solidFill>
              </a:rPr>
              <a:t>.</a:t>
            </a:r>
          </a:p>
          <a:p>
            <a:r>
              <a:rPr lang="en-US" b="1" dirty="0">
                <a:solidFill>
                  <a:schemeClr val="accent5">
                    <a:lumMod val="75000"/>
                  </a:schemeClr>
                </a:solidFill>
              </a:rPr>
              <a:t>	</a:t>
            </a:r>
            <a:r>
              <a:rPr lang="en-US" b="1" dirty="0" smtClean="0">
                <a:solidFill>
                  <a:schemeClr val="accent5">
                    <a:lumMod val="75000"/>
                  </a:schemeClr>
                </a:solidFill>
              </a:rPr>
              <a:t>	</a:t>
            </a:r>
          </a:p>
          <a:p>
            <a:r>
              <a:rPr lang="en-US" b="1" dirty="0">
                <a:solidFill>
                  <a:schemeClr val="accent5">
                    <a:lumMod val="75000"/>
                  </a:schemeClr>
                </a:solidFill>
              </a:rPr>
              <a:t>	</a:t>
            </a:r>
            <a:r>
              <a:rPr lang="en-US" b="1" dirty="0" smtClean="0">
                <a:solidFill>
                  <a:schemeClr val="accent5">
                    <a:lumMod val="75000"/>
                  </a:schemeClr>
                </a:solidFill>
              </a:rPr>
              <a:t>	Sophia </a:t>
            </a:r>
            <a:r>
              <a:rPr lang="en-US" b="1" dirty="0" err="1" smtClean="0">
                <a:solidFill>
                  <a:schemeClr val="accent5">
                    <a:lumMod val="75000"/>
                  </a:schemeClr>
                </a:solidFill>
              </a:rPr>
              <a:t>Ynami</a:t>
            </a:r>
            <a:endParaRPr lang="en-US" b="1" dirty="0" smtClean="0">
              <a:solidFill>
                <a:schemeClr val="accent5">
                  <a:lumMod val="75000"/>
                </a:schemeClr>
              </a:solidFill>
            </a:endParaRPr>
          </a:p>
          <a:p>
            <a:r>
              <a:rPr lang="en-US" b="1" dirty="0">
                <a:solidFill>
                  <a:schemeClr val="accent5">
                    <a:lumMod val="75000"/>
                  </a:schemeClr>
                </a:solidFill>
              </a:rPr>
              <a:t>	</a:t>
            </a:r>
            <a:r>
              <a:rPr lang="en-US" b="1" dirty="0" smtClean="0">
                <a:solidFill>
                  <a:schemeClr val="accent5">
                    <a:lumMod val="75000"/>
                  </a:schemeClr>
                </a:solidFill>
              </a:rPr>
              <a:t>	B.S. Biomedical Engineering, B.A. Urban Studies</a:t>
            </a:r>
          </a:p>
          <a:p>
            <a:r>
              <a:rPr lang="en-US" b="1" dirty="0">
                <a:solidFill>
                  <a:schemeClr val="accent5">
                    <a:lumMod val="75000"/>
                  </a:schemeClr>
                </a:solidFill>
              </a:rPr>
              <a:t>	</a:t>
            </a:r>
            <a:r>
              <a:rPr lang="en-US" b="1" dirty="0" smtClean="0">
                <a:solidFill>
                  <a:schemeClr val="accent5">
                    <a:lumMod val="75000"/>
                  </a:schemeClr>
                </a:solidFill>
              </a:rPr>
              <a:t>	Peer Academic Advisor</a:t>
            </a:r>
          </a:p>
          <a:p>
            <a:endParaRPr lang="en-US" b="1" dirty="0">
              <a:solidFill>
                <a:schemeClr val="accent5">
                  <a:lumMod val="75000"/>
                </a:schemeClr>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4879" y="1946146"/>
            <a:ext cx="3342542" cy="40640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6921771"/>
      </p:ext>
    </p:extLst>
  </p:cSld>
  <p:clrMapOvr>
    <a:masterClrMapping/>
  </p:clrMapOvr>
  <mc:AlternateContent xmlns:mc="http://schemas.openxmlformats.org/markup-compatibility/2006">
    <mc:Choice xmlns:p14="http://schemas.microsoft.com/office/powerpoint/2010/main" Requires="p14">
      <p:transition spd="slow" p14:dur="2000" advTm="9644"/>
    </mc:Choice>
    <mc:Fallback>
      <p:transition spd="slow" advTm="9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731eda73ca_0_32"/>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18" name="Google Shape;118;g731eda73ca_0_32"/>
          <p:cNvSpPr txBox="1">
            <a:spLocks noGrp="1"/>
          </p:cNvSpPr>
          <p:nvPr>
            <p:ph type="title"/>
          </p:nvPr>
        </p:nvSpPr>
        <p:spPr>
          <a:xfrm>
            <a:off x="838200" y="972152"/>
            <a:ext cx="10515600" cy="718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US" b="1">
                <a:solidFill>
                  <a:srgbClr val="2F5496"/>
                </a:solidFill>
              </a:rPr>
              <a:t>WHY ENGINEERING AT UCI?</a:t>
            </a:r>
            <a:endParaRPr/>
          </a:p>
        </p:txBody>
      </p:sp>
      <p:pic>
        <p:nvPicPr>
          <p:cNvPr id="119" name="Google Shape;119;g731eda73ca_0_32"/>
          <p:cNvPicPr preferRelativeResize="0"/>
          <p:nvPr/>
        </p:nvPicPr>
        <p:blipFill rotWithShape="1">
          <a:blip r:embed="rId6">
            <a:alphaModFix/>
          </a:blip>
          <a:srcRect l="-1533" b="10297"/>
          <a:stretch/>
        </p:blipFill>
        <p:spPr>
          <a:xfrm>
            <a:off x="3199375" y="1572000"/>
            <a:ext cx="5793226" cy="5117700"/>
          </a:xfrm>
          <a:prstGeom prst="rect">
            <a:avLst/>
          </a:prstGeom>
          <a:noFill/>
          <a:ln>
            <a:noFill/>
          </a:ln>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17"/>
    </mc:Choice>
    <mc:Fallback>
      <p:transition spd="slow" advTm="17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g8386b7e73c_6_0"/>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367" name="Google Shape;367;g8386b7e73c_6_0"/>
          <p:cNvSpPr txBox="1"/>
          <p:nvPr/>
        </p:nvSpPr>
        <p:spPr>
          <a:xfrm>
            <a:off x="444500" y="-177800"/>
            <a:ext cx="11188700" cy="8724901"/>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dirty="0" smtClean="0">
                <a:solidFill>
                  <a:srgbClr val="2F5496"/>
                </a:solidFill>
                <a:latin typeface="Calibri"/>
                <a:ea typeface="Calibri"/>
                <a:cs typeface="Calibri"/>
                <a:sym typeface="Calibri"/>
              </a:rPr>
              <a:t>We wish you the best of luck in all your future endeavors and hope to see you in the fall!</a:t>
            </a:r>
          </a:p>
          <a:p>
            <a:pPr marL="0" marR="0" lvl="0" indent="0" algn="ctr" rtl="0">
              <a:lnSpc>
                <a:spcPct val="90000"/>
              </a:lnSpc>
              <a:spcBef>
                <a:spcPts val="0"/>
              </a:spcBef>
              <a:spcAft>
                <a:spcPts val="0"/>
              </a:spcAft>
              <a:buClr>
                <a:srgbClr val="000000"/>
              </a:buClr>
              <a:buSzPts val="4400"/>
              <a:buFont typeface="Arial"/>
              <a:buNone/>
            </a:pPr>
            <a:endParaRPr lang="en-US" sz="4400" b="1" dirty="0" smtClean="0">
              <a:solidFill>
                <a:srgbClr val="2F5496"/>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4400"/>
              <a:buFont typeface="Arial"/>
              <a:buNone/>
            </a:pPr>
            <a:r>
              <a:rPr lang="en-US" sz="4400" b="1" dirty="0" smtClean="0">
                <a:solidFill>
                  <a:srgbClr val="2F5496"/>
                </a:solidFill>
                <a:latin typeface="Calibri"/>
                <a:ea typeface="Calibri"/>
                <a:cs typeface="Calibri"/>
                <a:sym typeface="Calibri"/>
              </a:rPr>
              <a:t>Engineering Undergraduate Student Affairs</a:t>
            </a:r>
          </a:p>
          <a:p>
            <a:pPr marL="0" marR="0" lvl="0" indent="0" algn="ctr" rtl="0">
              <a:lnSpc>
                <a:spcPct val="90000"/>
              </a:lnSpc>
              <a:spcBef>
                <a:spcPts val="0"/>
              </a:spcBef>
              <a:spcAft>
                <a:spcPts val="0"/>
              </a:spcAft>
              <a:buClr>
                <a:srgbClr val="000000"/>
              </a:buClr>
              <a:buSzPts val="4400"/>
              <a:buFont typeface="Arial"/>
              <a:buNone/>
            </a:pPr>
            <a:endParaRPr lang="en-US" sz="4400" b="1" dirty="0">
              <a:solidFill>
                <a:srgbClr val="2F5496"/>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4400"/>
              <a:buFont typeface="Arial"/>
              <a:buNone/>
            </a:pPr>
            <a:r>
              <a:rPr lang="en-US" sz="4400" b="1" dirty="0" smtClean="0">
                <a:solidFill>
                  <a:srgbClr val="2F5496"/>
                </a:solidFill>
                <a:latin typeface="Calibri"/>
                <a:ea typeface="Calibri"/>
                <a:cs typeface="Calibri"/>
                <a:sym typeface="Calibri"/>
              </a:rPr>
              <a:t>Questions: please email us at ugengr@uci.edu</a:t>
            </a:r>
          </a:p>
          <a:p>
            <a:pPr marL="0" marR="0" lvl="0" indent="0" algn="ctr" rtl="0">
              <a:lnSpc>
                <a:spcPct val="90000"/>
              </a:lnSpc>
              <a:spcBef>
                <a:spcPts val="0"/>
              </a:spcBef>
              <a:spcAft>
                <a:spcPts val="0"/>
              </a:spcAft>
              <a:buClr>
                <a:srgbClr val="000000"/>
              </a:buClr>
              <a:buSzPts val="4400"/>
              <a:buFont typeface="Arial"/>
              <a:buNone/>
            </a:pPr>
            <a:r>
              <a:rPr lang="en-US" sz="4400" b="1" dirty="0" smtClean="0">
                <a:solidFill>
                  <a:srgbClr val="2F5496"/>
                </a:solidFill>
                <a:latin typeface="Calibri"/>
                <a:ea typeface="Calibri"/>
                <a:cs typeface="Calibri"/>
                <a:sym typeface="Calibri"/>
              </a:rPr>
              <a:t> </a:t>
            </a:r>
          </a:p>
          <a:p>
            <a:pPr marL="0" marR="0" lvl="0" indent="0" algn="ctr" rtl="0">
              <a:lnSpc>
                <a:spcPct val="90000"/>
              </a:lnSpc>
              <a:spcBef>
                <a:spcPts val="0"/>
              </a:spcBef>
              <a:spcAft>
                <a:spcPts val="0"/>
              </a:spcAft>
              <a:buClr>
                <a:srgbClr val="000000"/>
              </a:buClr>
              <a:buSzPts val="4400"/>
              <a:buFont typeface="Arial"/>
              <a:buNone/>
            </a:pPr>
            <a:endParaRPr sz="4400" b="1" dirty="0">
              <a:solidFill>
                <a:srgbClr val="2F5496"/>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3600" dirty="0">
              <a:solidFill>
                <a:schemeClr val="accent5"/>
              </a:solidFill>
              <a:latin typeface="Calibri"/>
              <a:ea typeface="Calibri"/>
              <a:cs typeface="Calibri"/>
              <a:sym typeface="Calibri"/>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91488909"/>
      </p:ext>
    </p:extLst>
  </p:cSld>
  <p:clrMapOvr>
    <a:masterClrMapping/>
  </p:clrMapOvr>
  <mc:AlternateContent xmlns:mc="http://schemas.openxmlformats.org/markup-compatibility/2006">
    <mc:Choice xmlns:p14="http://schemas.microsoft.com/office/powerpoint/2010/main" Requires="p14">
      <p:transition spd="slow" p14:dur="2000" advTm="18724"/>
    </mc:Choice>
    <mc:Fallback>
      <p:transition spd="slow" advTm="18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g8386b7e73c_16_7"/>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25" name="Google Shape;125;g8386b7e73c_16_7"/>
          <p:cNvSpPr txBox="1"/>
          <p:nvPr/>
        </p:nvSpPr>
        <p:spPr>
          <a:xfrm>
            <a:off x="415600" y="7457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a:solidFill>
                  <a:srgbClr val="2F5496"/>
                </a:solidFill>
                <a:latin typeface="Calibri"/>
                <a:ea typeface="Calibri"/>
                <a:cs typeface="Calibri"/>
                <a:sym typeface="Calibri"/>
              </a:rPr>
              <a:t>Engineering 7A/B:  Freshman Design</a:t>
            </a:r>
            <a:endParaRPr sz="4400">
              <a:solidFill>
                <a:srgbClr val="2F5496"/>
              </a:solidFill>
              <a:latin typeface="Calibri"/>
              <a:ea typeface="Calibri"/>
              <a:cs typeface="Calibri"/>
              <a:sym typeface="Calibri"/>
            </a:endParaRPr>
          </a:p>
        </p:txBody>
      </p:sp>
      <p:pic>
        <p:nvPicPr>
          <p:cNvPr id="126" name="Google Shape;126;g8386b7e73c_16_7"/>
          <p:cNvPicPr preferRelativeResize="0"/>
          <p:nvPr/>
        </p:nvPicPr>
        <p:blipFill>
          <a:blip r:embed="rId6">
            <a:alphaModFix/>
          </a:blip>
          <a:stretch>
            <a:fillRect/>
          </a:stretch>
        </p:blipFill>
        <p:spPr>
          <a:xfrm>
            <a:off x="324850" y="1514038"/>
            <a:ext cx="2952750" cy="4486275"/>
          </a:xfrm>
          <a:prstGeom prst="rect">
            <a:avLst/>
          </a:prstGeom>
          <a:noFill/>
          <a:ln>
            <a:noFill/>
          </a:ln>
        </p:spPr>
      </p:pic>
      <p:pic>
        <p:nvPicPr>
          <p:cNvPr id="127" name="Google Shape;127;g8386b7e73c_16_7"/>
          <p:cNvPicPr preferRelativeResize="0"/>
          <p:nvPr/>
        </p:nvPicPr>
        <p:blipFill>
          <a:blip r:embed="rId7">
            <a:alphaModFix/>
          </a:blip>
          <a:stretch>
            <a:fillRect/>
          </a:stretch>
        </p:blipFill>
        <p:spPr>
          <a:xfrm>
            <a:off x="3212763" y="1509288"/>
            <a:ext cx="2952750" cy="4495800"/>
          </a:xfrm>
          <a:prstGeom prst="rect">
            <a:avLst/>
          </a:prstGeom>
          <a:noFill/>
          <a:ln>
            <a:noFill/>
          </a:ln>
        </p:spPr>
      </p:pic>
      <p:pic>
        <p:nvPicPr>
          <p:cNvPr id="128" name="Google Shape;128;g8386b7e73c_16_7"/>
          <p:cNvPicPr preferRelativeResize="0"/>
          <p:nvPr/>
        </p:nvPicPr>
        <p:blipFill>
          <a:blip r:embed="rId8">
            <a:alphaModFix/>
          </a:blip>
          <a:stretch>
            <a:fillRect/>
          </a:stretch>
        </p:blipFill>
        <p:spPr>
          <a:xfrm>
            <a:off x="5966900" y="1514050"/>
            <a:ext cx="2943225" cy="4486275"/>
          </a:xfrm>
          <a:prstGeom prst="rect">
            <a:avLst/>
          </a:prstGeom>
          <a:noFill/>
          <a:ln>
            <a:noFill/>
          </a:ln>
        </p:spPr>
      </p:pic>
      <p:pic>
        <p:nvPicPr>
          <p:cNvPr id="129" name="Google Shape;129;g8386b7e73c_16_7"/>
          <p:cNvPicPr preferRelativeResize="0"/>
          <p:nvPr/>
        </p:nvPicPr>
        <p:blipFill>
          <a:blip r:embed="rId9">
            <a:alphaModFix/>
          </a:blip>
          <a:stretch>
            <a:fillRect/>
          </a:stretch>
        </p:blipFill>
        <p:spPr>
          <a:xfrm>
            <a:off x="8833063" y="1504513"/>
            <a:ext cx="2943225" cy="4505325"/>
          </a:xfrm>
          <a:prstGeom prst="rect">
            <a:avLst/>
          </a:prstGeom>
          <a:noFill/>
          <a:ln>
            <a:noFill/>
          </a:ln>
        </p:spPr>
      </p:pic>
      <p:sp>
        <p:nvSpPr>
          <p:cNvPr id="130" name="Google Shape;130;g8386b7e73c_16_7"/>
          <p:cNvSpPr txBox="1"/>
          <p:nvPr/>
        </p:nvSpPr>
        <p:spPr>
          <a:xfrm>
            <a:off x="240550" y="6000325"/>
            <a:ext cx="11535900" cy="6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a:ea typeface="Calibri"/>
                <a:cs typeface="Calibri"/>
                <a:sym typeface="Calibri"/>
              </a:rPr>
              <a:t>    Autonomous Payload		</a:t>
            </a:r>
            <a:r>
              <a:rPr lang="en-US" dirty="0" smtClean="0">
                <a:latin typeface="Calibri"/>
                <a:ea typeface="Calibri"/>
                <a:cs typeface="Calibri"/>
                <a:sym typeface="Calibri"/>
              </a:rPr>
              <a:t>      Fitness </a:t>
            </a:r>
            <a:r>
              <a:rPr lang="en-US" dirty="0">
                <a:latin typeface="Calibri"/>
                <a:ea typeface="Calibri"/>
                <a:cs typeface="Calibri"/>
                <a:sym typeface="Calibri"/>
              </a:rPr>
              <a:t>Tracker		</a:t>
            </a:r>
            <a:r>
              <a:rPr lang="en-US" dirty="0" smtClean="0">
                <a:latin typeface="Calibri"/>
                <a:ea typeface="Calibri"/>
                <a:cs typeface="Calibri"/>
                <a:sym typeface="Calibri"/>
              </a:rPr>
              <a:t>          </a:t>
            </a:r>
            <a:r>
              <a:rPr lang="en-US" dirty="0">
                <a:latin typeface="Calibri"/>
                <a:ea typeface="Calibri"/>
                <a:cs typeface="Calibri"/>
                <a:sym typeface="Calibri"/>
              </a:rPr>
              <a:t>Lab-on-a-chip		</a:t>
            </a:r>
            <a:r>
              <a:rPr lang="en-US" dirty="0" smtClean="0">
                <a:latin typeface="Calibri"/>
                <a:ea typeface="Calibri"/>
                <a:cs typeface="Calibri"/>
                <a:sym typeface="Calibri"/>
              </a:rPr>
              <a:t>            </a:t>
            </a:r>
            <a:r>
              <a:rPr lang="en-US" dirty="0">
                <a:latin typeface="Calibri"/>
                <a:ea typeface="Calibri"/>
                <a:cs typeface="Calibri"/>
                <a:sym typeface="Calibri"/>
              </a:rPr>
              <a:t>Autonomous Rover	</a:t>
            </a:r>
            <a:endParaRPr dirty="0">
              <a:latin typeface="Calibri"/>
              <a:ea typeface="Calibri"/>
              <a:cs typeface="Calibri"/>
              <a:sym typeface="Calibri"/>
            </a:endParaRPr>
          </a:p>
          <a:p>
            <a:pPr marL="0" lvl="0" indent="0" algn="l" rtl="0">
              <a:spcBef>
                <a:spcPts val="0"/>
              </a:spcBef>
              <a:spcAft>
                <a:spcPts val="0"/>
              </a:spcAft>
              <a:buNone/>
            </a:pPr>
            <a:r>
              <a:rPr lang="en-US" dirty="0">
                <a:latin typeface="Calibri"/>
                <a:ea typeface="Calibri"/>
                <a:cs typeface="Calibri"/>
                <a:sym typeface="Calibri"/>
              </a:rPr>
              <a:t>    </a:t>
            </a:r>
            <a:r>
              <a:rPr lang="en-US" dirty="0" smtClean="0">
                <a:latin typeface="Calibri"/>
                <a:ea typeface="Calibri"/>
                <a:cs typeface="Calibri"/>
                <a:sym typeface="Calibri"/>
              </a:rPr>
              <a:t>Delivery/Mapping		      Concentration </a:t>
            </a:r>
            <a:r>
              <a:rPr lang="en-US" dirty="0">
                <a:latin typeface="Calibri"/>
                <a:ea typeface="Calibri"/>
                <a:cs typeface="Calibri"/>
                <a:sym typeface="Calibri"/>
              </a:rPr>
              <a:t>detector						</a:t>
            </a:r>
            <a:endParaRPr dirty="0">
              <a:latin typeface="Calibri"/>
              <a:ea typeface="Calibri"/>
              <a:cs typeface="Calibri"/>
              <a:sym typeface="Calibri"/>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31"/>
    </mc:Choice>
    <mc:Fallback>
      <p:transition spd="slow" advTm="30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82b8a101b1_0_32"/>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36" name="Google Shape;136;g82b8a101b1_0_32"/>
          <p:cNvSpPr txBox="1"/>
          <p:nvPr/>
        </p:nvSpPr>
        <p:spPr>
          <a:xfrm>
            <a:off x="838200" y="602518"/>
            <a:ext cx="105156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rgbClr val="2F5496"/>
                </a:solidFill>
                <a:latin typeface="Calibri"/>
                <a:ea typeface="Calibri"/>
                <a:cs typeface="Calibri"/>
                <a:sym typeface="Calibri"/>
              </a:rPr>
              <a:t>TEACHING APPROACH</a:t>
            </a:r>
            <a:endParaRPr sz="4400" b="0" i="0" u="none" strike="noStrike" cap="none">
              <a:solidFill>
                <a:srgbClr val="000000"/>
              </a:solidFill>
              <a:latin typeface="Calibri"/>
              <a:ea typeface="Calibri"/>
              <a:cs typeface="Calibri"/>
              <a:sym typeface="Calibri"/>
            </a:endParaRPr>
          </a:p>
        </p:txBody>
      </p:sp>
      <p:sp>
        <p:nvSpPr>
          <p:cNvPr id="137" name="Google Shape;137;g82b8a101b1_0_32"/>
          <p:cNvSpPr txBo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Large lower division classes</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Upper division courses smaller and more interactive</a:t>
            </a:r>
            <a:endParaRPr sz="28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Year-long senior design courses</a:t>
            </a:r>
            <a:endParaRPr sz="2400" b="0" i="0" u="none" strike="noStrike" cap="none">
              <a:solidFill>
                <a:srgbClr val="000000"/>
              </a:solidFill>
              <a:latin typeface="Calibri"/>
              <a:ea typeface="Calibri"/>
              <a:cs typeface="Calibri"/>
              <a:sym typeface="Calibri"/>
            </a:endParaRPr>
          </a:p>
          <a:p>
            <a:pPr marL="685800" marR="0" lvl="1" indent="-228600" algn="l" rtl="0">
              <a:lnSpc>
                <a:spcPct val="90000"/>
              </a:lnSpc>
              <a:spcBef>
                <a:spcPts val="500"/>
              </a:spcBef>
              <a:spcAft>
                <a:spcPts val="0"/>
              </a:spcAft>
              <a:buClr>
                <a:srgbClr val="2F5496"/>
              </a:buClr>
              <a:buSzPts val="2400"/>
              <a:buFont typeface="Arial"/>
              <a:buChar char="•"/>
            </a:pPr>
            <a:r>
              <a:rPr lang="en-US" sz="2400" b="0" i="0" u="none" strike="noStrike" cap="none">
                <a:solidFill>
                  <a:srgbClr val="2F5496"/>
                </a:solidFill>
                <a:latin typeface="Calibri"/>
                <a:ea typeface="Calibri"/>
                <a:cs typeface="Calibri"/>
                <a:sym typeface="Calibri"/>
              </a:rPr>
              <a:t>Projects – cargo airplane, steel bridge, rocket, Hyperxite</a:t>
            </a:r>
            <a:endParaRPr sz="2400" b="0" i="0" u="none" strike="noStrike" cap="none">
              <a:solidFill>
                <a:srgbClr val="2F5496"/>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Interaction with faculty is hallmark of smaller classes</a:t>
            </a:r>
            <a:endParaRPr sz="28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800"/>
              <a:buFont typeface="Arial"/>
              <a:buChar char="•"/>
            </a:pPr>
            <a:r>
              <a:rPr lang="en-US" sz="2800" b="0" i="0" u="none" strike="noStrike" cap="none">
                <a:solidFill>
                  <a:srgbClr val="2F5496"/>
                </a:solidFill>
                <a:latin typeface="Calibri"/>
                <a:ea typeface="Calibri"/>
                <a:cs typeface="Calibri"/>
                <a:sym typeface="Calibri"/>
              </a:rPr>
              <a:t>Blend of fundamentals, research and hands-on</a:t>
            </a:r>
            <a:endParaRPr sz="2800" b="0" i="0" u="none" strike="noStrike" cap="none">
              <a:solidFill>
                <a:srgbClr val="2F5496"/>
              </a:solidFill>
              <a:latin typeface="Calibri"/>
              <a:ea typeface="Calibri"/>
              <a:cs typeface="Calibri"/>
              <a:sym typeface="Calibri"/>
            </a:endParaRPr>
          </a:p>
          <a:p>
            <a:pPr marL="228600" marR="0" lvl="0" indent="-228600" algn="l" rtl="0">
              <a:lnSpc>
                <a:spcPct val="90000"/>
              </a:lnSpc>
              <a:spcBef>
                <a:spcPts val="1000"/>
              </a:spcBef>
              <a:spcAft>
                <a:spcPts val="0"/>
              </a:spcAft>
              <a:buClr>
                <a:srgbClr val="2F5496"/>
              </a:buClr>
              <a:buSzPts val="2800"/>
              <a:buFont typeface="Calibri"/>
              <a:buChar char="•"/>
            </a:pPr>
            <a:r>
              <a:rPr lang="en-US" sz="2800">
                <a:solidFill>
                  <a:srgbClr val="2F5496"/>
                </a:solidFill>
                <a:latin typeface="Calibri"/>
                <a:ea typeface="Calibri"/>
                <a:cs typeface="Calibri"/>
                <a:sym typeface="Calibri"/>
              </a:rPr>
              <a:t>Classes are taught by world class faculty</a:t>
            </a:r>
            <a:endParaRPr sz="2800">
              <a:solidFill>
                <a:srgbClr val="2F5496"/>
              </a:solidFill>
              <a:latin typeface="Calibri"/>
              <a:ea typeface="Calibri"/>
              <a:cs typeface="Calibri"/>
              <a:sym typeface="Calibri"/>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875"/>
    </mc:Choice>
    <mc:Fallback>
      <p:transition spd="slow" advTm="22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g82b8a101b1_0_25"/>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43" name="Google Shape;143;g82b8a101b1_0_25"/>
          <p:cNvSpPr txBox="1"/>
          <p:nvPr/>
        </p:nvSpPr>
        <p:spPr>
          <a:xfrm>
            <a:off x="415600" y="8981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a:solidFill>
                  <a:srgbClr val="2F5496"/>
                </a:solidFill>
                <a:latin typeface="Calibri"/>
                <a:ea typeface="Calibri"/>
                <a:cs typeface="Calibri"/>
                <a:sym typeface="Calibri"/>
              </a:rPr>
              <a:t>World-Class Faculty </a:t>
            </a:r>
            <a:endParaRPr sz="4400">
              <a:solidFill>
                <a:srgbClr val="2F5496"/>
              </a:solidFill>
              <a:latin typeface="Calibri"/>
              <a:ea typeface="Calibri"/>
              <a:cs typeface="Calibri"/>
              <a:sym typeface="Calibri"/>
            </a:endParaRPr>
          </a:p>
        </p:txBody>
      </p:sp>
      <p:sp>
        <p:nvSpPr>
          <p:cNvPr id="144" name="Google Shape;144;g82b8a101b1_0_25"/>
          <p:cNvSpPr txBox="1"/>
          <p:nvPr/>
        </p:nvSpPr>
        <p:spPr>
          <a:xfrm>
            <a:off x="415600" y="1536633"/>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3200" i="1">
                <a:solidFill>
                  <a:srgbClr val="2F5496"/>
                </a:solidFill>
                <a:latin typeface="Calibri"/>
                <a:ea typeface="Calibri"/>
                <a:cs typeface="Calibri"/>
                <a:sym typeface="Calibri"/>
              </a:rPr>
              <a:t>Prof. Alon Gorodetsky (Dept. of CBE)</a:t>
            </a:r>
            <a:endParaRPr sz="3200" i="1">
              <a:solidFill>
                <a:srgbClr val="2F5496"/>
              </a:solidFill>
              <a:latin typeface="Calibri"/>
              <a:ea typeface="Calibri"/>
              <a:cs typeface="Calibri"/>
              <a:sym typeface="Calibri"/>
            </a:endParaRPr>
          </a:p>
          <a:p>
            <a:pPr marL="0" lvl="0" indent="0" algn="l" rtl="0">
              <a:lnSpc>
                <a:spcPct val="90000"/>
              </a:lnSpc>
              <a:spcBef>
                <a:spcPts val="1000"/>
              </a:spcBef>
              <a:spcAft>
                <a:spcPts val="0"/>
              </a:spcAft>
              <a:buNone/>
            </a:pPr>
            <a:endParaRPr sz="2800">
              <a:solidFill>
                <a:srgbClr val="2F5496"/>
              </a:solidFill>
              <a:latin typeface="Calibri"/>
              <a:ea typeface="Calibri"/>
              <a:cs typeface="Calibri"/>
              <a:sym typeface="Calibri"/>
            </a:endParaRPr>
          </a:p>
        </p:txBody>
      </p:sp>
      <p:pic>
        <p:nvPicPr>
          <p:cNvPr id="145" name="Google Shape;145;g82b8a101b1_0_25"/>
          <p:cNvPicPr preferRelativeResize="0"/>
          <p:nvPr/>
        </p:nvPicPr>
        <p:blipFill rotWithShape="1">
          <a:blip r:embed="rId6">
            <a:alphaModFix/>
          </a:blip>
          <a:srcRect/>
          <a:stretch/>
        </p:blipFill>
        <p:spPr>
          <a:xfrm>
            <a:off x="284100" y="3378600"/>
            <a:ext cx="3146033" cy="3146033"/>
          </a:xfrm>
          <a:prstGeom prst="rect">
            <a:avLst/>
          </a:prstGeom>
          <a:noFill/>
          <a:ln>
            <a:noFill/>
          </a:ln>
        </p:spPr>
      </p:pic>
      <p:pic>
        <p:nvPicPr>
          <p:cNvPr id="146" name="Google Shape;146;g82b8a101b1_0_25"/>
          <p:cNvPicPr preferRelativeResize="0"/>
          <p:nvPr/>
        </p:nvPicPr>
        <p:blipFill rotWithShape="1">
          <a:blip r:embed="rId7">
            <a:alphaModFix/>
          </a:blip>
          <a:srcRect/>
          <a:stretch/>
        </p:blipFill>
        <p:spPr>
          <a:xfrm>
            <a:off x="2683667" y="2479900"/>
            <a:ext cx="8843465" cy="1824433"/>
          </a:xfrm>
          <a:prstGeom prst="rect">
            <a:avLst/>
          </a:prstGeom>
          <a:noFill/>
          <a:ln>
            <a:noFill/>
          </a:ln>
        </p:spPr>
      </p:pic>
      <p:pic>
        <p:nvPicPr>
          <p:cNvPr id="147" name="Google Shape;147;g82b8a101b1_0_25"/>
          <p:cNvPicPr preferRelativeResize="0"/>
          <p:nvPr/>
        </p:nvPicPr>
        <p:blipFill rotWithShape="1">
          <a:blip r:embed="rId8">
            <a:alphaModFix/>
          </a:blip>
          <a:srcRect/>
          <a:stretch/>
        </p:blipFill>
        <p:spPr>
          <a:xfrm>
            <a:off x="3775532" y="4484000"/>
            <a:ext cx="3810000" cy="2133600"/>
          </a:xfrm>
          <a:prstGeom prst="rect">
            <a:avLst/>
          </a:prstGeom>
          <a:noFill/>
          <a:ln>
            <a:noFill/>
          </a:ln>
        </p:spPr>
      </p:pic>
      <p:pic>
        <p:nvPicPr>
          <p:cNvPr id="148" name="Google Shape;148;g82b8a101b1_0_25"/>
          <p:cNvPicPr preferRelativeResize="0"/>
          <p:nvPr/>
        </p:nvPicPr>
        <p:blipFill rotWithShape="1">
          <a:blip r:embed="rId9">
            <a:alphaModFix/>
          </a:blip>
          <a:srcRect/>
          <a:stretch/>
        </p:blipFill>
        <p:spPr>
          <a:xfrm>
            <a:off x="7744087" y="4304325"/>
            <a:ext cx="4108838" cy="2313276"/>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096"/>
    </mc:Choice>
    <mc:Fallback>
      <p:transition spd="slow" advTm="2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83702e78f1_0_74"/>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54" name="Google Shape;154;g83702e78f1_0_74"/>
          <p:cNvSpPr txBox="1"/>
          <p:nvPr/>
        </p:nvSpPr>
        <p:spPr>
          <a:xfrm>
            <a:off x="415600" y="8981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a:solidFill>
                  <a:srgbClr val="2F5496"/>
                </a:solidFill>
                <a:latin typeface="Calibri"/>
                <a:ea typeface="Calibri"/>
                <a:cs typeface="Calibri"/>
                <a:sym typeface="Calibri"/>
              </a:rPr>
              <a:t>World-Class Faculty </a:t>
            </a:r>
            <a:endParaRPr sz="4400">
              <a:solidFill>
                <a:srgbClr val="2F5496"/>
              </a:solidFill>
              <a:latin typeface="Calibri"/>
              <a:ea typeface="Calibri"/>
              <a:cs typeface="Calibri"/>
              <a:sym typeface="Calibri"/>
            </a:endParaRPr>
          </a:p>
        </p:txBody>
      </p:sp>
      <p:sp>
        <p:nvSpPr>
          <p:cNvPr id="155" name="Google Shape;155;g83702e78f1_0_74"/>
          <p:cNvSpPr txBox="1"/>
          <p:nvPr/>
        </p:nvSpPr>
        <p:spPr>
          <a:xfrm>
            <a:off x="415600" y="1536633"/>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3200" i="1">
                <a:solidFill>
                  <a:srgbClr val="2F5496"/>
                </a:solidFill>
                <a:latin typeface="Calibri"/>
                <a:ea typeface="Calibri"/>
                <a:cs typeface="Calibri"/>
                <a:sym typeface="Calibri"/>
              </a:rPr>
              <a:t>Prof. Michelle Khine (Dept. of BME)</a:t>
            </a:r>
            <a:endParaRPr sz="3200" i="1">
              <a:solidFill>
                <a:srgbClr val="2F5496"/>
              </a:solidFill>
              <a:latin typeface="Calibri"/>
              <a:ea typeface="Calibri"/>
              <a:cs typeface="Calibri"/>
              <a:sym typeface="Calibri"/>
            </a:endParaRPr>
          </a:p>
          <a:p>
            <a:pPr marL="0" lvl="0" indent="0" algn="l" rtl="0">
              <a:lnSpc>
                <a:spcPct val="90000"/>
              </a:lnSpc>
              <a:spcBef>
                <a:spcPts val="1000"/>
              </a:spcBef>
              <a:spcAft>
                <a:spcPts val="0"/>
              </a:spcAft>
              <a:buNone/>
            </a:pPr>
            <a:endParaRPr sz="2800">
              <a:solidFill>
                <a:srgbClr val="2F5496"/>
              </a:solidFill>
              <a:latin typeface="Calibri"/>
              <a:ea typeface="Calibri"/>
              <a:cs typeface="Calibri"/>
              <a:sym typeface="Calibri"/>
            </a:endParaRPr>
          </a:p>
        </p:txBody>
      </p:sp>
      <p:pic>
        <p:nvPicPr>
          <p:cNvPr id="156" name="Google Shape;156;g83702e78f1_0_74"/>
          <p:cNvPicPr preferRelativeResize="0"/>
          <p:nvPr/>
        </p:nvPicPr>
        <p:blipFill rotWithShape="1">
          <a:blip r:embed="rId6">
            <a:alphaModFix/>
          </a:blip>
          <a:srcRect/>
          <a:stretch/>
        </p:blipFill>
        <p:spPr>
          <a:xfrm>
            <a:off x="203200" y="2503433"/>
            <a:ext cx="3441700" cy="2362200"/>
          </a:xfrm>
          <a:prstGeom prst="rect">
            <a:avLst/>
          </a:prstGeom>
          <a:noFill/>
          <a:ln>
            <a:noFill/>
          </a:ln>
        </p:spPr>
      </p:pic>
      <p:pic>
        <p:nvPicPr>
          <p:cNvPr id="157" name="Google Shape;157;g83702e78f1_0_74"/>
          <p:cNvPicPr preferRelativeResize="0"/>
          <p:nvPr/>
        </p:nvPicPr>
        <p:blipFill rotWithShape="1">
          <a:blip r:embed="rId7">
            <a:alphaModFix/>
          </a:blip>
          <a:srcRect/>
          <a:stretch/>
        </p:blipFill>
        <p:spPr>
          <a:xfrm>
            <a:off x="6672561" y="2169767"/>
            <a:ext cx="5272106" cy="3508667"/>
          </a:xfrm>
          <a:prstGeom prst="rect">
            <a:avLst/>
          </a:prstGeom>
          <a:noFill/>
          <a:ln>
            <a:noFill/>
          </a:ln>
        </p:spPr>
      </p:pic>
      <p:pic>
        <p:nvPicPr>
          <p:cNvPr id="158" name="Google Shape;158;g83702e78f1_0_74"/>
          <p:cNvPicPr preferRelativeResize="0"/>
          <p:nvPr/>
        </p:nvPicPr>
        <p:blipFill rotWithShape="1">
          <a:blip r:embed="rId8">
            <a:alphaModFix/>
          </a:blip>
          <a:srcRect/>
          <a:stretch/>
        </p:blipFill>
        <p:spPr>
          <a:xfrm>
            <a:off x="2521200" y="3254867"/>
            <a:ext cx="4681500" cy="3276599"/>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030"/>
    </mc:Choice>
    <mc:Fallback>
      <p:transition spd="slow" advTm="1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83702e78f1_0_84"/>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64" name="Google Shape;164;g83702e78f1_0_84"/>
          <p:cNvSpPr txBox="1"/>
          <p:nvPr/>
        </p:nvSpPr>
        <p:spPr>
          <a:xfrm>
            <a:off x="415600" y="8981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a:solidFill>
                  <a:srgbClr val="2F5496"/>
                </a:solidFill>
                <a:latin typeface="Calibri"/>
                <a:ea typeface="Calibri"/>
                <a:cs typeface="Calibri"/>
                <a:sym typeface="Calibri"/>
              </a:rPr>
              <a:t>World-Class Faculty </a:t>
            </a:r>
            <a:endParaRPr sz="4400">
              <a:solidFill>
                <a:srgbClr val="2F5496"/>
              </a:solidFill>
              <a:latin typeface="Calibri"/>
              <a:ea typeface="Calibri"/>
              <a:cs typeface="Calibri"/>
              <a:sym typeface="Calibri"/>
            </a:endParaRPr>
          </a:p>
        </p:txBody>
      </p:sp>
      <p:sp>
        <p:nvSpPr>
          <p:cNvPr id="165" name="Google Shape;165;g83702e78f1_0_84"/>
          <p:cNvSpPr txBox="1"/>
          <p:nvPr/>
        </p:nvSpPr>
        <p:spPr>
          <a:xfrm>
            <a:off x="415600" y="1536633"/>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3200" i="1">
                <a:solidFill>
                  <a:srgbClr val="2F5496"/>
                </a:solidFill>
                <a:latin typeface="Calibri"/>
                <a:ea typeface="Calibri"/>
                <a:cs typeface="Calibri"/>
                <a:sym typeface="Calibri"/>
              </a:rPr>
              <a:t>Prof. Scott Samuelsen (Dept. of MAE)</a:t>
            </a:r>
            <a:endParaRPr sz="3200" i="1">
              <a:solidFill>
                <a:srgbClr val="2F5496"/>
              </a:solidFill>
              <a:latin typeface="Calibri"/>
              <a:ea typeface="Calibri"/>
              <a:cs typeface="Calibri"/>
              <a:sym typeface="Calibri"/>
            </a:endParaRPr>
          </a:p>
          <a:p>
            <a:pPr marL="0" lvl="0" indent="0" algn="l" rtl="0">
              <a:lnSpc>
                <a:spcPct val="90000"/>
              </a:lnSpc>
              <a:spcBef>
                <a:spcPts val="1000"/>
              </a:spcBef>
              <a:spcAft>
                <a:spcPts val="0"/>
              </a:spcAft>
              <a:buNone/>
            </a:pPr>
            <a:endParaRPr sz="2800">
              <a:solidFill>
                <a:srgbClr val="2F5496"/>
              </a:solidFill>
              <a:latin typeface="Calibri"/>
              <a:ea typeface="Calibri"/>
              <a:cs typeface="Calibri"/>
              <a:sym typeface="Calibri"/>
            </a:endParaRPr>
          </a:p>
        </p:txBody>
      </p:sp>
      <p:pic>
        <p:nvPicPr>
          <p:cNvPr id="166" name="Google Shape;166;g83702e78f1_0_84"/>
          <p:cNvPicPr preferRelativeResize="0"/>
          <p:nvPr/>
        </p:nvPicPr>
        <p:blipFill rotWithShape="1">
          <a:blip r:embed="rId6">
            <a:alphaModFix/>
          </a:blip>
          <a:srcRect/>
          <a:stretch/>
        </p:blipFill>
        <p:spPr>
          <a:xfrm>
            <a:off x="235567" y="4509700"/>
            <a:ext cx="2770867" cy="1843900"/>
          </a:xfrm>
          <a:prstGeom prst="rect">
            <a:avLst/>
          </a:prstGeom>
          <a:noFill/>
          <a:ln>
            <a:noFill/>
          </a:ln>
        </p:spPr>
      </p:pic>
      <p:pic>
        <p:nvPicPr>
          <p:cNvPr id="167" name="Google Shape;167;g83702e78f1_0_84"/>
          <p:cNvPicPr preferRelativeResize="0"/>
          <p:nvPr/>
        </p:nvPicPr>
        <p:blipFill rotWithShape="1">
          <a:blip r:embed="rId7">
            <a:alphaModFix/>
          </a:blip>
          <a:srcRect/>
          <a:stretch/>
        </p:blipFill>
        <p:spPr>
          <a:xfrm>
            <a:off x="3203900" y="2479900"/>
            <a:ext cx="4640706" cy="3093806"/>
          </a:xfrm>
          <a:prstGeom prst="rect">
            <a:avLst/>
          </a:prstGeom>
          <a:noFill/>
          <a:ln>
            <a:noFill/>
          </a:ln>
        </p:spPr>
      </p:pic>
      <p:pic>
        <p:nvPicPr>
          <p:cNvPr id="168" name="Google Shape;168;g83702e78f1_0_84"/>
          <p:cNvPicPr preferRelativeResize="0"/>
          <p:nvPr/>
        </p:nvPicPr>
        <p:blipFill rotWithShape="1">
          <a:blip r:embed="rId8">
            <a:alphaModFix/>
          </a:blip>
          <a:srcRect/>
          <a:stretch/>
        </p:blipFill>
        <p:spPr>
          <a:xfrm>
            <a:off x="7844599" y="3574466"/>
            <a:ext cx="4073794" cy="2715864"/>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86"/>
    </mc:Choice>
    <mc:Fallback>
      <p:transition spd="slow" advTm="16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83702e78f1_0_99"/>
          <p:cNvPicPr preferRelativeResize="0"/>
          <p:nvPr/>
        </p:nvPicPr>
        <p:blipFill rotWithShape="1">
          <a:blip r:embed="rId5">
            <a:alphaModFix/>
          </a:blip>
          <a:srcRect/>
          <a:stretch/>
        </p:blipFill>
        <p:spPr>
          <a:xfrm>
            <a:off x="0" y="0"/>
            <a:ext cx="12192000" cy="6858000"/>
          </a:xfrm>
          <a:prstGeom prst="rect">
            <a:avLst/>
          </a:prstGeom>
          <a:noFill/>
          <a:ln>
            <a:noFill/>
          </a:ln>
        </p:spPr>
      </p:pic>
      <p:sp>
        <p:nvSpPr>
          <p:cNvPr id="174" name="Google Shape;174;g83702e78f1_0_99"/>
          <p:cNvSpPr txBox="1"/>
          <p:nvPr/>
        </p:nvSpPr>
        <p:spPr>
          <a:xfrm>
            <a:off x="415600" y="898167"/>
            <a:ext cx="113607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4400">
                <a:solidFill>
                  <a:srgbClr val="2F5496"/>
                </a:solidFill>
                <a:latin typeface="Calibri"/>
                <a:ea typeface="Calibri"/>
                <a:cs typeface="Calibri"/>
                <a:sym typeface="Calibri"/>
              </a:rPr>
              <a:t>World-Class Faculty </a:t>
            </a:r>
            <a:endParaRPr sz="4400">
              <a:solidFill>
                <a:srgbClr val="2F5496"/>
              </a:solidFill>
              <a:latin typeface="Calibri"/>
              <a:ea typeface="Calibri"/>
              <a:cs typeface="Calibri"/>
              <a:sym typeface="Calibri"/>
            </a:endParaRPr>
          </a:p>
        </p:txBody>
      </p:sp>
      <p:sp>
        <p:nvSpPr>
          <p:cNvPr id="175" name="Google Shape;175;g83702e78f1_0_99"/>
          <p:cNvSpPr txBox="1"/>
          <p:nvPr/>
        </p:nvSpPr>
        <p:spPr>
          <a:xfrm>
            <a:off x="415600" y="1536633"/>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n-US" sz="3200" i="1">
                <a:solidFill>
                  <a:srgbClr val="2F5496"/>
                </a:solidFill>
                <a:latin typeface="Calibri"/>
                <a:ea typeface="Calibri"/>
                <a:cs typeface="Calibri"/>
                <a:sym typeface="Calibri"/>
              </a:rPr>
              <a:t>Prof. MJ Qomi (Dept. of CEE)</a:t>
            </a:r>
            <a:endParaRPr sz="3200" i="1">
              <a:solidFill>
                <a:srgbClr val="2F5496"/>
              </a:solidFill>
              <a:latin typeface="Calibri"/>
              <a:ea typeface="Calibri"/>
              <a:cs typeface="Calibri"/>
              <a:sym typeface="Calibri"/>
            </a:endParaRPr>
          </a:p>
          <a:p>
            <a:pPr marL="0" lvl="0" indent="0" algn="l" rtl="0">
              <a:lnSpc>
                <a:spcPct val="90000"/>
              </a:lnSpc>
              <a:spcBef>
                <a:spcPts val="1000"/>
              </a:spcBef>
              <a:spcAft>
                <a:spcPts val="0"/>
              </a:spcAft>
              <a:buNone/>
            </a:pPr>
            <a:endParaRPr sz="2800">
              <a:solidFill>
                <a:srgbClr val="2F5496"/>
              </a:solidFill>
              <a:latin typeface="Calibri"/>
              <a:ea typeface="Calibri"/>
              <a:cs typeface="Calibri"/>
              <a:sym typeface="Calibri"/>
            </a:endParaRPr>
          </a:p>
        </p:txBody>
      </p:sp>
      <p:pic>
        <p:nvPicPr>
          <p:cNvPr id="176" name="Google Shape;176;g83702e78f1_0_99"/>
          <p:cNvPicPr preferRelativeResize="0"/>
          <p:nvPr/>
        </p:nvPicPr>
        <p:blipFill rotWithShape="1">
          <a:blip r:embed="rId6">
            <a:alphaModFix/>
          </a:blip>
          <a:srcRect/>
          <a:stretch/>
        </p:blipFill>
        <p:spPr>
          <a:xfrm>
            <a:off x="203200" y="2503433"/>
            <a:ext cx="2438400" cy="2438400"/>
          </a:xfrm>
          <a:prstGeom prst="rect">
            <a:avLst/>
          </a:prstGeom>
          <a:noFill/>
          <a:ln>
            <a:noFill/>
          </a:ln>
        </p:spPr>
      </p:pic>
      <p:pic>
        <p:nvPicPr>
          <p:cNvPr id="177" name="Google Shape;177;g83702e78f1_0_99"/>
          <p:cNvPicPr preferRelativeResize="0"/>
          <p:nvPr/>
        </p:nvPicPr>
        <p:blipFill rotWithShape="1">
          <a:blip r:embed="rId7">
            <a:alphaModFix/>
          </a:blip>
          <a:srcRect/>
          <a:stretch/>
        </p:blipFill>
        <p:spPr>
          <a:xfrm>
            <a:off x="8727567" y="1952500"/>
            <a:ext cx="2857500" cy="2857500"/>
          </a:xfrm>
          <a:prstGeom prst="rect">
            <a:avLst/>
          </a:prstGeom>
          <a:noFill/>
          <a:ln>
            <a:noFill/>
          </a:ln>
        </p:spPr>
      </p:pic>
      <p:pic>
        <p:nvPicPr>
          <p:cNvPr id="178" name="Google Shape;178;g83702e78f1_0_99"/>
          <p:cNvPicPr preferRelativeResize="0"/>
          <p:nvPr/>
        </p:nvPicPr>
        <p:blipFill rotWithShape="1">
          <a:blip r:embed="rId8">
            <a:alphaModFix/>
          </a:blip>
          <a:srcRect/>
          <a:stretch/>
        </p:blipFill>
        <p:spPr>
          <a:xfrm>
            <a:off x="2417067" y="3950733"/>
            <a:ext cx="8018501" cy="2646734"/>
          </a:xfrm>
          <a:prstGeom prst="rect">
            <a:avLst/>
          </a:prstGeom>
          <a:noFill/>
          <a:ln>
            <a:no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457"/>
    </mc:Choice>
    <mc:Fallback>
      <p:transition spd="slow" advTm="1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8197</TotalTime>
  <Words>2126</Words>
  <Application>Microsoft Office PowerPoint</Application>
  <PresentationFormat>Widescreen</PresentationFormat>
  <Paragraphs>215</Paragraphs>
  <Slides>30</Slides>
  <Notes>30</Notes>
  <HiddenSlides>0</HiddenSlides>
  <MMClips>30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PowerPoint Presentation</vt:lpstr>
      <vt:lpstr>A Message From Assoc. Dean Green</vt:lpstr>
      <vt:lpstr>WHY ENGINEERING AT UCI?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Message From Prof. Allon Hochbaum</vt:lpstr>
      <vt:lpstr>PowerPoint Presentation</vt:lpstr>
      <vt:lpstr>PowerPoint Presentation</vt:lpstr>
      <vt:lpstr>PowerPoint Presentation</vt:lpstr>
      <vt:lpstr>PowerPoint Presentation</vt:lpstr>
      <vt:lpstr>PowerPoint Presentation</vt:lpstr>
      <vt:lpstr>Research Opportunities</vt:lpstr>
      <vt:lpstr>PowerPoint Presentation</vt:lpstr>
      <vt:lpstr>PowerPoint Presentation</vt:lpstr>
      <vt:lpstr>UCI Engineering by the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clking</dc:creator>
  <cp:lastModifiedBy>clking</cp:lastModifiedBy>
  <cp:revision>34</cp:revision>
  <dcterms:created xsi:type="dcterms:W3CDTF">2020-03-25T17:43:18Z</dcterms:created>
  <dcterms:modified xsi:type="dcterms:W3CDTF">2020-04-27T15:33:43Z</dcterms:modified>
</cp:coreProperties>
</file>